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65" r:id="rId11"/>
    <p:sldId id="268" r:id="rId12"/>
    <p:sldId id="263" r:id="rId13"/>
    <p:sldId id="270" r:id="rId14"/>
    <p:sldId id="271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imes New Roman Bold" panose="02020803070505020304" pitchFamily="18" charset="0"/>
      <p:regular r:id="rId20"/>
      <p:bold r:id="rId21"/>
    </p:embeddedFont>
    <p:embeddedFont>
      <p:font typeface="Times New Roman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8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3CC67C-210E-4B9E-AD47-3152AD1ACF5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084331-B624-47CB-809B-7E2234FB1E94}">
      <dgm:prSet/>
      <dgm:spPr/>
      <dgm:t>
        <a:bodyPr/>
        <a:lstStyle/>
        <a:p>
          <a:r>
            <a:rPr lang="en-US"/>
            <a:t>person_age: Age of the individual applying for the loan.</a:t>
          </a:r>
        </a:p>
      </dgm:t>
    </dgm:pt>
    <dgm:pt modelId="{4766B1EE-7AD4-4F15-86D1-EEC6B4B26520}" type="parTrans" cxnId="{B35C22A7-C8A6-4855-AF02-B361CBCF9365}">
      <dgm:prSet/>
      <dgm:spPr/>
      <dgm:t>
        <a:bodyPr/>
        <a:lstStyle/>
        <a:p>
          <a:endParaRPr lang="en-US"/>
        </a:p>
      </dgm:t>
    </dgm:pt>
    <dgm:pt modelId="{489C6E0E-C3B2-46E2-91C2-C03D8397EC1A}" type="sibTrans" cxnId="{B35C22A7-C8A6-4855-AF02-B361CBCF9365}">
      <dgm:prSet/>
      <dgm:spPr/>
      <dgm:t>
        <a:bodyPr/>
        <a:lstStyle/>
        <a:p>
          <a:endParaRPr lang="en-US"/>
        </a:p>
      </dgm:t>
    </dgm:pt>
    <dgm:pt modelId="{B14B629A-0EAF-48A4-A564-3B36ED5C49BA}">
      <dgm:prSet/>
      <dgm:spPr/>
      <dgm:t>
        <a:bodyPr/>
        <a:lstStyle/>
        <a:p>
          <a:r>
            <a:rPr lang="en-US"/>
            <a:t>person_income: Annual income of the individual.</a:t>
          </a:r>
        </a:p>
      </dgm:t>
    </dgm:pt>
    <dgm:pt modelId="{5323C414-071E-44E4-B097-9872CEE411D1}" type="parTrans" cxnId="{A8D5EC1E-5A89-4F71-8612-4437DE8C5E39}">
      <dgm:prSet/>
      <dgm:spPr/>
      <dgm:t>
        <a:bodyPr/>
        <a:lstStyle/>
        <a:p>
          <a:endParaRPr lang="en-US"/>
        </a:p>
      </dgm:t>
    </dgm:pt>
    <dgm:pt modelId="{113E8E8E-0E3B-42E7-BE1F-3D5EEEC63FE3}" type="sibTrans" cxnId="{A8D5EC1E-5A89-4F71-8612-4437DE8C5E39}">
      <dgm:prSet/>
      <dgm:spPr/>
      <dgm:t>
        <a:bodyPr/>
        <a:lstStyle/>
        <a:p>
          <a:endParaRPr lang="en-US"/>
        </a:p>
      </dgm:t>
    </dgm:pt>
    <dgm:pt modelId="{77B83E2B-AA5B-441B-81A9-642BFFFB4EF5}">
      <dgm:prSet/>
      <dgm:spPr/>
      <dgm:t>
        <a:bodyPr/>
        <a:lstStyle/>
        <a:p>
          <a:r>
            <a:rPr lang="en-US"/>
            <a:t>person_home_ownership: Type of home ownership of the individual.</a:t>
          </a:r>
        </a:p>
      </dgm:t>
    </dgm:pt>
    <dgm:pt modelId="{6F6974EC-F906-4E6B-8A08-5DC3642C762B}" type="parTrans" cxnId="{91894699-A332-4D86-9563-CCE8241CE685}">
      <dgm:prSet/>
      <dgm:spPr/>
      <dgm:t>
        <a:bodyPr/>
        <a:lstStyle/>
        <a:p>
          <a:endParaRPr lang="en-US"/>
        </a:p>
      </dgm:t>
    </dgm:pt>
    <dgm:pt modelId="{0BEA793A-0D5F-4A86-B3BC-9E37471223E1}" type="sibTrans" cxnId="{91894699-A332-4D86-9563-CCE8241CE685}">
      <dgm:prSet/>
      <dgm:spPr/>
      <dgm:t>
        <a:bodyPr/>
        <a:lstStyle/>
        <a:p>
          <a:endParaRPr lang="en-US"/>
        </a:p>
      </dgm:t>
    </dgm:pt>
    <dgm:pt modelId="{9764E98B-A65A-4312-9459-CCA174BCA7A2}">
      <dgm:prSet/>
      <dgm:spPr/>
      <dgm:t>
        <a:bodyPr/>
        <a:lstStyle/>
        <a:p>
          <a:r>
            <a:rPr lang="en-US"/>
            <a:t>person_emp_length: Employment length of the individual in years.</a:t>
          </a:r>
        </a:p>
      </dgm:t>
    </dgm:pt>
    <dgm:pt modelId="{8E00A48C-667C-44CD-8DB3-A5F55B42335A}" type="parTrans" cxnId="{3B371BF4-B158-48D5-9C51-7A51D6CFDFD4}">
      <dgm:prSet/>
      <dgm:spPr/>
      <dgm:t>
        <a:bodyPr/>
        <a:lstStyle/>
        <a:p>
          <a:endParaRPr lang="en-US"/>
        </a:p>
      </dgm:t>
    </dgm:pt>
    <dgm:pt modelId="{534392BC-D187-49D2-B085-920382672D29}" type="sibTrans" cxnId="{3B371BF4-B158-48D5-9C51-7A51D6CFDFD4}">
      <dgm:prSet/>
      <dgm:spPr/>
      <dgm:t>
        <a:bodyPr/>
        <a:lstStyle/>
        <a:p>
          <a:endParaRPr lang="en-US"/>
        </a:p>
      </dgm:t>
    </dgm:pt>
    <dgm:pt modelId="{199891A8-71D9-4DFA-9D91-A6C7052AE080}">
      <dgm:prSet/>
      <dgm:spPr/>
      <dgm:t>
        <a:bodyPr/>
        <a:lstStyle/>
        <a:p>
          <a:r>
            <a:rPr lang="en-US"/>
            <a:t>loan_intent: The intent behind the loan application.</a:t>
          </a:r>
        </a:p>
      </dgm:t>
    </dgm:pt>
    <dgm:pt modelId="{B0459FB1-662A-4186-ACDE-586D4FF1EDD3}" type="parTrans" cxnId="{28AFB8A7-2AE6-4E39-A20F-A64744C41610}">
      <dgm:prSet/>
      <dgm:spPr/>
      <dgm:t>
        <a:bodyPr/>
        <a:lstStyle/>
        <a:p>
          <a:endParaRPr lang="en-US"/>
        </a:p>
      </dgm:t>
    </dgm:pt>
    <dgm:pt modelId="{979D25C6-D07D-4557-BBE0-649660AACF94}" type="sibTrans" cxnId="{28AFB8A7-2AE6-4E39-A20F-A64744C41610}">
      <dgm:prSet/>
      <dgm:spPr/>
      <dgm:t>
        <a:bodyPr/>
        <a:lstStyle/>
        <a:p>
          <a:endParaRPr lang="en-US"/>
        </a:p>
      </dgm:t>
    </dgm:pt>
    <dgm:pt modelId="{FFD8542F-ADD3-4A7E-89B2-B8090E8FBA90}">
      <dgm:prSet/>
      <dgm:spPr/>
      <dgm:t>
        <a:bodyPr/>
        <a:lstStyle/>
        <a:p>
          <a:r>
            <a:rPr lang="en-US"/>
            <a:t>loan_grade: The grade assigned to the loan based on the creditworthiness of the borrower..</a:t>
          </a:r>
        </a:p>
      </dgm:t>
    </dgm:pt>
    <dgm:pt modelId="{8518A52F-845F-4547-A7D5-8AA0F6B789E4}" type="parTrans" cxnId="{AA337F9F-C24D-48CF-8461-9F7E30B0BF3A}">
      <dgm:prSet/>
      <dgm:spPr/>
      <dgm:t>
        <a:bodyPr/>
        <a:lstStyle/>
        <a:p>
          <a:endParaRPr lang="en-US"/>
        </a:p>
      </dgm:t>
    </dgm:pt>
    <dgm:pt modelId="{05214E61-AD6B-4A39-B388-4C7E06649078}" type="sibTrans" cxnId="{AA337F9F-C24D-48CF-8461-9F7E30B0BF3A}">
      <dgm:prSet/>
      <dgm:spPr/>
      <dgm:t>
        <a:bodyPr/>
        <a:lstStyle/>
        <a:p>
          <a:endParaRPr lang="en-US"/>
        </a:p>
      </dgm:t>
    </dgm:pt>
    <dgm:pt modelId="{17D5BCCD-5CEA-459E-AE53-95778A4AB1FD}">
      <dgm:prSet/>
      <dgm:spPr/>
      <dgm:t>
        <a:bodyPr/>
        <a:lstStyle/>
        <a:p>
          <a:r>
            <a:rPr lang="en-US"/>
            <a:t>loan_amnt: The loan amount requested by the individual.</a:t>
          </a:r>
        </a:p>
      </dgm:t>
    </dgm:pt>
    <dgm:pt modelId="{0E108546-86E3-4448-9A2C-0CF18B42E8EE}" type="parTrans" cxnId="{CCBA4578-4A50-41E1-AB9A-8FDA9AEE1EF8}">
      <dgm:prSet/>
      <dgm:spPr/>
      <dgm:t>
        <a:bodyPr/>
        <a:lstStyle/>
        <a:p>
          <a:endParaRPr lang="en-US"/>
        </a:p>
      </dgm:t>
    </dgm:pt>
    <dgm:pt modelId="{4EF70985-9235-43AD-AE7D-CBAD8FDE4BD1}" type="sibTrans" cxnId="{CCBA4578-4A50-41E1-AB9A-8FDA9AEE1EF8}">
      <dgm:prSet/>
      <dgm:spPr/>
      <dgm:t>
        <a:bodyPr/>
        <a:lstStyle/>
        <a:p>
          <a:endParaRPr lang="en-US"/>
        </a:p>
      </dgm:t>
    </dgm:pt>
    <dgm:pt modelId="{7BBBF468-DB2C-459E-8C8D-30D2415D8458}">
      <dgm:prSet/>
      <dgm:spPr/>
      <dgm:t>
        <a:bodyPr/>
        <a:lstStyle/>
        <a:p>
          <a:r>
            <a:rPr lang="en-US"/>
            <a:t>loan_int_rate: The interest rate associated with the loan.</a:t>
          </a:r>
        </a:p>
      </dgm:t>
    </dgm:pt>
    <dgm:pt modelId="{15BD0B99-9312-4D86-A04C-C3E63708E4A9}" type="parTrans" cxnId="{843B93D5-76F1-4ABD-9131-F7ECA3AA7B64}">
      <dgm:prSet/>
      <dgm:spPr/>
      <dgm:t>
        <a:bodyPr/>
        <a:lstStyle/>
        <a:p>
          <a:endParaRPr lang="en-US"/>
        </a:p>
      </dgm:t>
    </dgm:pt>
    <dgm:pt modelId="{F06430DC-670C-4B71-9917-573E403360FB}" type="sibTrans" cxnId="{843B93D5-76F1-4ABD-9131-F7ECA3AA7B64}">
      <dgm:prSet/>
      <dgm:spPr/>
      <dgm:t>
        <a:bodyPr/>
        <a:lstStyle/>
        <a:p>
          <a:endParaRPr lang="en-US"/>
        </a:p>
      </dgm:t>
    </dgm:pt>
    <dgm:pt modelId="{DB8F4EBC-564A-48DB-9EED-8AF0F17309FB}">
      <dgm:prSet/>
      <dgm:spPr/>
      <dgm:t>
        <a:bodyPr/>
        <a:lstStyle/>
        <a:p>
          <a:r>
            <a:rPr lang="en-US"/>
            <a:t>loan_status: Loan status, where 0 indicates non-default and 1 indicates default.</a:t>
          </a:r>
        </a:p>
      </dgm:t>
    </dgm:pt>
    <dgm:pt modelId="{E95EF339-7312-4D84-AD08-0CF639515844}" type="parTrans" cxnId="{E3C44311-F4C0-444F-B590-1E9C81A65CA4}">
      <dgm:prSet/>
      <dgm:spPr/>
      <dgm:t>
        <a:bodyPr/>
        <a:lstStyle/>
        <a:p>
          <a:endParaRPr lang="en-US"/>
        </a:p>
      </dgm:t>
    </dgm:pt>
    <dgm:pt modelId="{C96EFDBB-9978-44FD-825E-88556FC1C2B7}" type="sibTrans" cxnId="{E3C44311-F4C0-444F-B590-1E9C81A65CA4}">
      <dgm:prSet/>
      <dgm:spPr/>
      <dgm:t>
        <a:bodyPr/>
        <a:lstStyle/>
        <a:p>
          <a:endParaRPr lang="en-US"/>
        </a:p>
      </dgm:t>
    </dgm:pt>
    <dgm:pt modelId="{31849272-3C6C-4CCB-AB7C-EA27734BC385}">
      <dgm:prSet/>
      <dgm:spPr/>
      <dgm:t>
        <a:bodyPr/>
        <a:lstStyle/>
        <a:p>
          <a:r>
            <a:rPr lang="en-US"/>
            <a:t>loan_percent_income: The percentage of income represented by the loan amount.</a:t>
          </a:r>
        </a:p>
      </dgm:t>
    </dgm:pt>
    <dgm:pt modelId="{D2084731-FED1-416C-85D0-EA810FE0AD6D}" type="parTrans" cxnId="{4F847FC3-9465-4B33-9758-27B1A3B7158A}">
      <dgm:prSet/>
      <dgm:spPr/>
      <dgm:t>
        <a:bodyPr/>
        <a:lstStyle/>
        <a:p>
          <a:endParaRPr lang="en-US"/>
        </a:p>
      </dgm:t>
    </dgm:pt>
    <dgm:pt modelId="{F7CFB47C-3B8A-482F-89B4-364956F0CE90}" type="sibTrans" cxnId="{4F847FC3-9465-4B33-9758-27B1A3B7158A}">
      <dgm:prSet/>
      <dgm:spPr/>
      <dgm:t>
        <a:bodyPr/>
        <a:lstStyle/>
        <a:p>
          <a:endParaRPr lang="en-US"/>
        </a:p>
      </dgm:t>
    </dgm:pt>
    <dgm:pt modelId="{2B2C1308-066C-4012-AC3B-63CDC6573727}">
      <dgm:prSet/>
      <dgm:spPr/>
      <dgm:t>
        <a:bodyPr/>
        <a:lstStyle/>
        <a:p>
          <a:r>
            <a:rPr lang="en-US"/>
            <a:t>cb_person_default_on_file: Historical default of the individual as per credit bureau records.</a:t>
          </a:r>
        </a:p>
      </dgm:t>
    </dgm:pt>
    <dgm:pt modelId="{0DD8B14C-DF87-41C4-AB17-0410A41E8403}" type="parTrans" cxnId="{D127A4E4-BEFB-4384-9AB1-D433266C2BF3}">
      <dgm:prSet/>
      <dgm:spPr/>
      <dgm:t>
        <a:bodyPr/>
        <a:lstStyle/>
        <a:p>
          <a:endParaRPr lang="en-US"/>
        </a:p>
      </dgm:t>
    </dgm:pt>
    <dgm:pt modelId="{BA280181-9DDB-455B-BC0F-C18170277B31}" type="sibTrans" cxnId="{D127A4E4-BEFB-4384-9AB1-D433266C2BF3}">
      <dgm:prSet/>
      <dgm:spPr/>
      <dgm:t>
        <a:bodyPr/>
        <a:lstStyle/>
        <a:p>
          <a:endParaRPr lang="en-US"/>
        </a:p>
      </dgm:t>
    </dgm:pt>
    <dgm:pt modelId="{84D24339-0340-4E0E-B904-1A57E8B36F1F}">
      <dgm:prSet/>
      <dgm:spPr/>
      <dgm:t>
        <a:bodyPr/>
        <a:lstStyle/>
        <a:p>
          <a:r>
            <a:rPr lang="en-US"/>
            <a:t>cb_preson_cred_hist_length: The length of credit history for the individual.</a:t>
          </a:r>
        </a:p>
      </dgm:t>
    </dgm:pt>
    <dgm:pt modelId="{68C9C461-9801-44D4-B78F-D9EECADA97E9}" type="parTrans" cxnId="{8D46E10E-9848-4C37-ACCB-B6AB2732108C}">
      <dgm:prSet/>
      <dgm:spPr/>
      <dgm:t>
        <a:bodyPr/>
        <a:lstStyle/>
        <a:p>
          <a:endParaRPr lang="en-US"/>
        </a:p>
      </dgm:t>
    </dgm:pt>
    <dgm:pt modelId="{A3B7BF62-BD37-4AD0-B3EF-E325337B4ED1}" type="sibTrans" cxnId="{8D46E10E-9848-4C37-ACCB-B6AB2732108C}">
      <dgm:prSet/>
      <dgm:spPr/>
      <dgm:t>
        <a:bodyPr/>
        <a:lstStyle/>
        <a:p>
          <a:endParaRPr lang="en-US"/>
        </a:p>
      </dgm:t>
    </dgm:pt>
    <dgm:pt modelId="{326A968E-E9B7-4617-BC4E-0B8C390FF11C}" type="pres">
      <dgm:prSet presAssocID="{2C3CC67C-210E-4B9E-AD47-3152AD1ACF57}" presName="vert0" presStyleCnt="0">
        <dgm:presLayoutVars>
          <dgm:dir/>
          <dgm:animOne val="branch"/>
          <dgm:animLvl val="lvl"/>
        </dgm:presLayoutVars>
      </dgm:prSet>
      <dgm:spPr/>
    </dgm:pt>
    <dgm:pt modelId="{F320E8B0-F0A0-4448-869A-05379ADBB2BC}" type="pres">
      <dgm:prSet presAssocID="{91084331-B624-47CB-809B-7E2234FB1E94}" presName="thickLine" presStyleLbl="alignNode1" presStyleIdx="0" presStyleCnt="12"/>
      <dgm:spPr/>
    </dgm:pt>
    <dgm:pt modelId="{1673AAE5-9244-463C-B5E9-5E84E6D0D0CD}" type="pres">
      <dgm:prSet presAssocID="{91084331-B624-47CB-809B-7E2234FB1E94}" presName="horz1" presStyleCnt="0"/>
      <dgm:spPr/>
    </dgm:pt>
    <dgm:pt modelId="{6F0128B9-FE07-4415-8AF4-0B5B006F688F}" type="pres">
      <dgm:prSet presAssocID="{91084331-B624-47CB-809B-7E2234FB1E94}" presName="tx1" presStyleLbl="revTx" presStyleIdx="0" presStyleCnt="12"/>
      <dgm:spPr/>
    </dgm:pt>
    <dgm:pt modelId="{CF99F83F-A5E5-43E3-ADA6-BD0F5594F9A1}" type="pres">
      <dgm:prSet presAssocID="{91084331-B624-47CB-809B-7E2234FB1E94}" presName="vert1" presStyleCnt="0"/>
      <dgm:spPr/>
    </dgm:pt>
    <dgm:pt modelId="{A0CC4882-C05F-423C-8ED3-8095DE39108F}" type="pres">
      <dgm:prSet presAssocID="{B14B629A-0EAF-48A4-A564-3B36ED5C49BA}" presName="thickLine" presStyleLbl="alignNode1" presStyleIdx="1" presStyleCnt="12"/>
      <dgm:spPr/>
    </dgm:pt>
    <dgm:pt modelId="{CD98E542-955B-41BD-B71D-7E3AA899527E}" type="pres">
      <dgm:prSet presAssocID="{B14B629A-0EAF-48A4-A564-3B36ED5C49BA}" presName="horz1" presStyleCnt="0"/>
      <dgm:spPr/>
    </dgm:pt>
    <dgm:pt modelId="{5BA1F042-E645-4CBB-99A6-307A2F21D250}" type="pres">
      <dgm:prSet presAssocID="{B14B629A-0EAF-48A4-A564-3B36ED5C49BA}" presName="tx1" presStyleLbl="revTx" presStyleIdx="1" presStyleCnt="12"/>
      <dgm:spPr/>
    </dgm:pt>
    <dgm:pt modelId="{45331661-3E8A-47BF-A1A7-E416B3EDF2F2}" type="pres">
      <dgm:prSet presAssocID="{B14B629A-0EAF-48A4-A564-3B36ED5C49BA}" presName="vert1" presStyleCnt="0"/>
      <dgm:spPr/>
    </dgm:pt>
    <dgm:pt modelId="{22394C6F-8FC6-43CD-BF05-26A7BFC89AD5}" type="pres">
      <dgm:prSet presAssocID="{77B83E2B-AA5B-441B-81A9-642BFFFB4EF5}" presName="thickLine" presStyleLbl="alignNode1" presStyleIdx="2" presStyleCnt="12"/>
      <dgm:spPr/>
    </dgm:pt>
    <dgm:pt modelId="{254062F4-F65C-4690-90C1-197EB951D39E}" type="pres">
      <dgm:prSet presAssocID="{77B83E2B-AA5B-441B-81A9-642BFFFB4EF5}" presName="horz1" presStyleCnt="0"/>
      <dgm:spPr/>
    </dgm:pt>
    <dgm:pt modelId="{B4A49B14-3E3F-4F7A-A9E7-D69553D48F31}" type="pres">
      <dgm:prSet presAssocID="{77B83E2B-AA5B-441B-81A9-642BFFFB4EF5}" presName="tx1" presStyleLbl="revTx" presStyleIdx="2" presStyleCnt="12"/>
      <dgm:spPr/>
    </dgm:pt>
    <dgm:pt modelId="{26B6FDE4-FF27-464F-B742-2E1630EEE46C}" type="pres">
      <dgm:prSet presAssocID="{77B83E2B-AA5B-441B-81A9-642BFFFB4EF5}" presName="vert1" presStyleCnt="0"/>
      <dgm:spPr/>
    </dgm:pt>
    <dgm:pt modelId="{EC3D316B-D03B-4210-99AF-4B9AA7438D81}" type="pres">
      <dgm:prSet presAssocID="{9764E98B-A65A-4312-9459-CCA174BCA7A2}" presName="thickLine" presStyleLbl="alignNode1" presStyleIdx="3" presStyleCnt="12"/>
      <dgm:spPr/>
    </dgm:pt>
    <dgm:pt modelId="{E822777C-C737-448D-949B-E705A7733434}" type="pres">
      <dgm:prSet presAssocID="{9764E98B-A65A-4312-9459-CCA174BCA7A2}" presName="horz1" presStyleCnt="0"/>
      <dgm:spPr/>
    </dgm:pt>
    <dgm:pt modelId="{C0BEF5F4-928A-4FD5-9EE7-647BF49B24FA}" type="pres">
      <dgm:prSet presAssocID="{9764E98B-A65A-4312-9459-CCA174BCA7A2}" presName="tx1" presStyleLbl="revTx" presStyleIdx="3" presStyleCnt="12"/>
      <dgm:spPr/>
    </dgm:pt>
    <dgm:pt modelId="{10BE7AAC-D895-4AA9-8F9D-FA1CD812A4D5}" type="pres">
      <dgm:prSet presAssocID="{9764E98B-A65A-4312-9459-CCA174BCA7A2}" presName="vert1" presStyleCnt="0"/>
      <dgm:spPr/>
    </dgm:pt>
    <dgm:pt modelId="{4B824042-DC34-43A9-95D7-7C8083380BE0}" type="pres">
      <dgm:prSet presAssocID="{199891A8-71D9-4DFA-9D91-A6C7052AE080}" presName="thickLine" presStyleLbl="alignNode1" presStyleIdx="4" presStyleCnt="12"/>
      <dgm:spPr/>
    </dgm:pt>
    <dgm:pt modelId="{A2D3C6C9-1171-4D91-88A3-0829F0DD48B5}" type="pres">
      <dgm:prSet presAssocID="{199891A8-71D9-4DFA-9D91-A6C7052AE080}" presName="horz1" presStyleCnt="0"/>
      <dgm:spPr/>
    </dgm:pt>
    <dgm:pt modelId="{9A224480-5674-4A1B-8901-95663AB3E97F}" type="pres">
      <dgm:prSet presAssocID="{199891A8-71D9-4DFA-9D91-A6C7052AE080}" presName="tx1" presStyleLbl="revTx" presStyleIdx="4" presStyleCnt="12"/>
      <dgm:spPr/>
    </dgm:pt>
    <dgm:pt modelId="{359FD288-AA0E-40F8-8586-95D2D8502F14}" type="pres">
      <dgm:prSet presAssocID="{199891A8-71D9-4DFA-9D91-A6C7052AE080}" presName="vert1" presStyleCnt="0"/>
      <dgm:spPr/>
    </dgm:pt>
    <dgm:pt modelId="{E8B7068D-35BC-41FF-B33A-91D2BB6B04D3}" type="pres">
      <dgm:prSet presAssocID="{FFD8542F-ADD3-4A7E-89B2-B8090E8FBA90}" presName="thickLine" presStyleLbl="alignNode1" presStyleIdx="5" presStyleCnt="12"/>
      <dgm:spPr/>
    </dgm:pt>
    <dgm:pt modelId="{D5F5E94F-1E38-4F85-A544-91D364CCE22A}" type="pres">
      <dgm:prSet presAssocID="{FFD8542F-ADD3-4A7E-89B2-B8090E8FBA90}" presName="horz1" presStyleCnt="0"/>
      <dgm:spPr/>
    </dgm:pt>
    <dgm:pt modelId="{3E8AAE61-8B33-4CBB-9270-44346A65482A}" type="pres">
      <dgm:prSet presAssocID="{FFD8542F-ADD3-4A7E-89B2-B8090E8FBA90}" presName="tx1" presStyleLbl="revTx" presStyleIdx="5" presStyleCnt="12"/>
      <dgm:spPr/>
    </dgm:pt>
    <dgm:pt modelId="{232B25C5-3622-4AC7-B790-F74986F142C7}" type="pres">
      <dgm:prSet presAssocID="{FFD8542F-ADD3-4A7E-89B2-B8090E8FBA90}" presName="vert1" presStyleCnt="0"/>
      <dgm:spPr/>
    </dgm:pt>
    <dgm:pt modelId="{C0ACC2D8-E9B2-4039-AD28-C0269DF266E7}" type="pres">
      <dgm:prSet presAssocID="{17D5BCCD-5CEA-459E-AE53-95778A4AB1FD}" presName="thickLine" presStyleLbl="alignNode1" presStyleIdx="6" presStyleCnt="12"/>
      <dgm:spPr/>
    </dgm:pt>
    <dgm:pt modelId="{EAA9436D-14BE-407E-B3BA-47D340370E24}" type="pres">
      <dgm:prSet presAssocID="{17D5BCCD-5CEA-459E-AE53-95778A4AB1FD}" presName="horz1" presStyleCnt="0"/>
      <dgm:spPr/>
    </dgm:pt>
    <dgm:pt modelId="{74BF1743-458A-4F5F-824D-0CB57C8F5D2D}" type="pres">
      <dgm:prSet presAssocID="{17D5BCCD-5CEA-459E-AE53-95778A4AB1FD}" presName="tx1" presStyleLbl="revTx" presStyleIdx="6" presStyleCnt="12"/>
      <dgm:spPr/>
    </dgm:pt>
    <dgm:pt modelId="{492D0786-B271-4573-ABA2-5F9A0480732E}" type="pres">
      <dgm:prSet presAssocID="{17D5BCCD-5CEA-459E-AE53-95778A4AB1FD}" presName="vert1" presStyleCnt="0"/>
      <dgm:spPr/>
    </dgm:pt>
    <dgm:pt modelId="{2A0EEC32-F48B-4435-BBBC-A69BB9E7FAC6}" type="pres">
      <dgm:prSet presAssocID="{7BBBF468-DB2C-459E-8C8D-30D2415D8458}" presName="thickLine" presStyleLbl="alignNode1" presStyleIdx="7" presStyleCnt="12"/>
      <dgm:spPr/>
    </dgm:pt>
    <dgm:pt modelId="{FF192235-4AA5-4962-8459-41518524BCF7}" type="pres">
      <dgm:prSet presAssocID="{7BBBF468-DB2C-459E-8C8D-30D2415D8458}" presName="horz1" presStyleCnt="0"/>
      <dgm:spPr/>
    </dgm:pt>
    <dgm:pt modelId="{5099F4DF-568C-4428-9A76-B66542CD5491}" type="pres">
      <dgm:prSet presAssocID="{7BBBF468-DB2C-459E-8C8D-30D2415D8458}" presName="tx1" presStyleLbl="revTx" presStyleIdx="7" presStyleCnt="12"/>
      <dgm:spPr/>
    </dgm:pt>
    <dgm:pt modelId="{6D40ACF0-89CB-4109-A639-89C7A0C8F546}" type="pres">
      <dgm:prSet presAssocID="{7BBBF468-DB2C-459E-8C8D-30D2415D8458}" presName="vert1" presStyleCnt="0"/>
      <dgm:spPr/>
    </dgm:pt>
    <dgm:pt modelId="{DEBEAD0B-74C4-4EAA-9888-11C605BD4489}" type="pres">
      <dgm:prSet presAssocID="{DB8F4EBC-564A-48DB-9EED-8AF0F17309FB}" presName="thickLine" presStyleLbl="alignNode1" presStyleIdx="8" presStyleCnt="12"/>
      <dgm:spPr/>
    </dgm:pt>
    <dgm:pt modelId="{D47E2AEF-BD1F-4D87-9EDC-80AFB144A968}" type="pres">
      <dgm:prSet presAssocID="{DB8F4EBC-564A-48DB-9EED-8AF0F17309FB}" presName="horz1" presStyleCnt="0"/>
      <dgm:spPr/>
    </dgm:pt>
    <dgm:pt modelId="{23514893-CEC5-406D-A39E-FE3926EB92FC}" type="pres">
      <dgm:prSet presAssocID="{DB8F4EBC-564A-48DB-9EED-8AF0F17309FB}" presName="tx1" presStyleLbl="revTx" presStyleIdx="8" presStyleCnt="12"/>
      <dgm:spPr/>
    </dgm:pt>
    <dgm:pt modelId="{2F50AA4F-0017-4852-BC78-2F9E8C8001C3}" type="pres">
      <dgm:prSet presAssocID="{DB8F4EBC-564A-48DB-9EED-8AF0F17309FB}" presName="vert1" presStyleCnt="0"/>
      <dgm:spPr/>
    </dgm:pt>
    <dgm:pt modelId="{226C7C88-2EC2-4733-84C7-7C77D1888CFF}" type="pres">
      <dgm:prSet presAssocID="{31849272-3C6C-4CCB-AB7C-EA27734BC385}" presName="thickLine" presStyleLbl="alignNode1" presStyleIdx="9" presStyleCnt="12"/>
      <dgm:spPr/>
    </dgm:pt>
    <dgm:pt modelId="{AC12325A-C59B-40B9-87F4-FD02D3BF1055}" type="pres">
      <dgm:prSet presAssocID="{31849272-3C6C-4CCB-AB7C-EA27734BC385}" presName="horz1" presStyleCnt="0"/>
      <dgm:spPr/>
    </dgm:pt>
    <dgm:pt modelId="{F158C8F4-195D-49ED-ABEF-591A2B303304}" type="pres">
      <dgm:prSet presAssocID="{31849272-3C6C-4CCB-AB7C-EA27734BC385}" presName="tx1" presStyleLbl="revTx" presStyleIdx="9" presStyleCnt="12"/>
      <dgm:spPr/>
    </dgm:pt>
    <dgm:pt modelId="{5F80563F-9D0A-47A0-9B8D-CB3FB7C57C98}" type="pres">
      <dgm:prSet presAssocID="{31849272-3C6C-4CCB-AB7C-EA27734BC385}" presName="vert1" presStyleCnt="0"/>
      <dgm:spPr/>
    </dgm:pt>
    <dgm:pt modelId="{B94B55D2-1714-46DA-90F1-442FB99B834C}" type="pres">
      <dgm:prSet presAssocID="{2B2C1308-066C-4012-AC3B-63CDC6573727}" presName="thickLine" presStyleLbl="alignNode1" presStyleIdx="10" presStyleCnt="12"/>
      <dgm:spPr/>
    </dgm:pt>
    <dgm:pt modelId="{F804A304-4CED-4443-BBD0-5C799CD6A619}" type="pres">
      <dgm:prSet presAssocID="{2B2C1308-066C-4012-AC3B-63CDC6573727}" presName="horz1" presStyleCnt="0"/>
      <dgm:spPr/>
    </dgm:pt>
    <dgm:pt modelId="{81365738-C5A3-4F39-8698-9E58B42CFEDD}" type="pres">
      <dgm:prSet presAssocID="{2B2C1308-066C-4012-AC3B-63CDC6573727}" presName="tx1" presStyleLbl="revTx" presStyleIdx="10" presStyleCnt="12"/>
      <dgm:spPr/>
    </dgm:pt>
    <dgm:pt modelId="{656DB2A3-6F22-4190-B169-DA169F1C5CF3}" type="pres">
      <dgm:prSet presAssocID="{2B2C1308-066C-4012-AC3B-63CDC6573727}" presName="vert1" presStyleCnt="0"/>
      <dgm:spPr/>
    </dgm:pt>
    <dgm:pt modelId="{885A4813-54D1-4B8C-B090-26CDA1B72E00}" type="pres">
      <dgm:prSet presAssocID="{84D24339-0340-4E0E-B904-1A57E8B36F1F}" presName="thickLine" presStyleLbl="alignNode1" presStyleIdx="11" presStyleCnt="12"/>
      <dgm:spPr/>
    </dgm:pt>
    <dgm:pt modelId="{EA9EE507-C4DE-49DD-AB60-771FD1324C03}" type="pres">
      <dgm:prSet presAssocID="{84D24339-0340-4E0E-B904-1A57E8B36F1F}" presName="horz1" presStyleCnt="0"/>
      <dgm:spPr/>
    </dgm:pt>
    <dgm:pt modelId="{653324A4-85D7-405F-97EC-A3C664E17235}" type="pres">
      <dgm:prSet presAssocID="{84D24339-0340-4E0E-B904-1A57E8B36F1F}" presName="tx1" presStyleLbl="revTx" presStyleIdx="11" presStyleCnt="12"/>
      <dgm:spPr/>
    </dgm:pt>
    <dgm:pt modelId="{DD5AF6BB-5FC9-43BE-9284-19DA5A1C509A}" type="pres">
      <dgm:prSet presAssocID="{84D24339-0340-4E0E-B904-1A57E8B36F1F}" presName="vert1" presStyleCnt="0"/>
      <dgm:spPr/>
    </dgm:pt>
  </dgm:ptLst>
  <dgm:cxnLst>
    <dgm:cxn modelId="{56291F08-29AD-45DC-B4AD-CAA3700037CB}" type="presOf" srcId="{199891A8-71D9-4DFA-9D91-A6C7052AE080}" destId="{9A224480-5674-4A1B-8901-95663AB3E97F}" srcOrd="0" destOrd="0" presId="urn:microsoft.com/office/officeart/2008/layout/LinedList"/>
    <dgm:cxn modelId="{8D46E10E-9848-4C37-ACCB-B6AB2732108C}" srcId="{2C3CC67C-210E-4B9E-AD47-3152AD1ACF57}" destId="{84D24339-0340-4E0E-B904-1A57E8B36F1F}" srcOrd="11" destOrd="0" parTransId="{68C9C461-9801-44D4-B78F-D9EECADA97E9}" sibTransId="{A3B7BF62-BD37-4AD0-B3EF-E325337B4ED1}"/>
    <dgm:cxn modelId="{D20CD310-AC0C-426B-B2B9-7537A5E9039B}" type="presOf" srcId="{31849272-3C6C-4CCB-AB7C-EA27734BC385}" destId="{F158C8F4-195D-49ED-ABEF-591A2B303304}" srcOrd="0" destOrd="0" presId="urn:microsoft.com/office/officeart/2008/layout/LinedList"/>
    <dgm:cxn modelId="{E3C44311-F4C0-444F-B590-1E9C81A65CA4}" srcId="{2C3CC67C-210E-4B9E-AD47-3152AD1ACF57}" destId="{DB8F4EBC-564A-48DB-9EED-8AF0F17309FB}" srcOrd="8" destOrd="0" parTransId="{E95EF339-7312-4D84-AD08-0CF639515844}" sibTransId="{C96EFDBB-9978-44FD-825E-88556FC1C2B7}"/>
    <dgm:cxn modelId="{CA3CD61A-FBB7-410C-98A4-C04379E4D854}" type="presOf" srcId="{2C3CC67C-210E-4B9E-AD47-3152AD1ACF57}" destId="{326A968E-E9B7-4617-BC4E-0B8C390FF11C}" srcOrd="0" destOrd="0" presId="urn:microsoft.com/office/officeart/2008/layout/LinedList"/>
    <dgm:cxn modelId="{9288BD1D-94B2-4547-A64E-43248B07319B}" type="presOf" srcId="{2B2C1308-066C-4012-AC3B-63CDC6573727}" destId="{81365738-C5A3-4F39-8698-9E58B42CFEDD}" srcOrd="0" destOrd="0" presId="urn:microsoft.com/office/officeart/2008/layout/LinedList"/>
    <dgm:cxn modelId="{A8D5EC1E-5A89-4F71-8612-4437DE8C5E39}" srcId="{2C3CC67C-210E-4B9E-AD47-3152AD1ACF57}" destId="{B14B629A-0EAF-48A4-A564-3B36ED5C49BA}" srcOrd="1" destOrd="0" parTransId="{5323C414-071E-44E4-B097-9872CEE411D1}" sibTransId="{113E8E8E-0E3B-42E7-BE1F-3D5EEEC63FE3}"/>
    <dgm:cxn modelId="{7D1F4F1F-E25A-4B97-9BB1-1373D9DA3101}" type="presOf" srcId="{B14B629A-0EAF-48A4-A564-3B36ED5C49BA}" destId="{5BA1F042-E645-4CBB-99A6-307A2F21D250}" srcOrd="0" destOrd="0" presId="urn:microsoft.com/office/officeart/2008/layout/LinedList"/>
    <dgm:cxn modelId="{4928423A-A825-4DB6-AA82-6F2A28CAF3D8}" type="presOf" srcId="{9764E98B-A65A-4312-9459-CCA174BCA7A2}" destId="{C0BEF5F4-928A-4FD5-9EE7-647BF49B24FA}" srcOrd="0" destOrd="0" presId="urn:microsoft.com/office/officeart/2008/layout/LinedList"/>
    <dgm:cxn modelId="{CCBA4578-4A50-41E1-AB9A-8FDA9AEE1EF8}" srcId="{2C3CC67C-210E-4B9E-AD47-3152AD1ACF57}" destId="{17D5BCCD-5CEA-459E-AE53-95778A4AB1FD}" srcOrd="6" destOrd="0" parTransId="{0E108546-86E3-4448-9A2C-0CF18B42E8EE}" sibTransId="{4EF70985-9235-43AD-AE7D-CBAD8FDE4BD1}"/>
    <dgm:cxn modelId="{7F761E59-755F-410E-8AD5-49CC27F88637}" type="presOf" srcId="{91084331-B624-47CB-809B-7E2234FB1E94}" destId="{6F0128B9-FE07-4415-8AF4-0B5B006F688F}" srcOrd="0" destOrd="0" presId="urn:microsoft.com/office/officeart/2008/layout/LinedList"/>
    <dgm:cxn modelId="{3D9D4991-FE37-46C2-BA46-265E849C70C5}" type="presOf" srcId="{17D5BCCD-5CEA-459E-AE53-95778A4AB1FD}" destId="{74BF1743-458A-4F5F-824D-0CB57C8F5D2D}" srcOrd="0" destOrd="0" presId="urn:microsoft.com/office/officeart/2008/layout/LinedList"/>
    <dgm:cxn modelId="{91894699-A332-4D86-9563-CCE8241CE685}" srcId="{2C3CC67C-210E-4B9E-AD47-3152AD1ACF57}" destId="{77B83E2B-AA5B-441B-81A9-642BFFFB4EF5}" srcOrd="2" destOrd="0" parTransId="{6F6974EC-F906-4E6B-8A08-5DC3642C762B}" sibTransId="{0BEA793A-0D5F-4A86-B3BC-9E37471223E1}"/>
    <dgm:cxn modelId="{248D579D-CD57-4921-90CC-A5CD37FA91A2}" type="presOf" srcId="{7BBBF468-DB2C-459E-8C8D-30D2415D8458}" destId="{5099F4DF-568C-4428-9A76-B66542CD5491}" srcOrd="0" destOrd="0" presId="urn:microsoft.com/office/officeart/2008/layout/LinedList"/>
    <dgm:cxn modelId="{AA337F9F-C24D-48CF-8461-9F7E30B0BF3A}" srcId="{2C3CC67C-210E-4B9E-AD47-3152AD1ACF57}" destId="{FFD8542F-ADD3-4A7E-89B2-B8090E8FBA90}" srcOrd="5" destOrd="0" parTransId="{8518A52F-845F-4547-A7D5-8AA0F6B789E4}" sibTransId="{05214E61-AD6B-4A39-B388-4C7E06649078}"/>
    <dgm:cxn modelId="{B35C22A7-C8A6-4855-AF02-B361CBCF9365}" srcId="{2C3CC67C-210E-4B9E-AD47-3152AD1ACF57}" destId="{91084331-B624-47CB-809B-7E2234FB1E94}" srcOrd="0" destOrd="0" parTransId="{4766B1EE-7AD4-4F15-86D1-EEC6B4B26520}" sibTransId="{489C6E0E-C3B2-46E2-91C2-C03D8397EC1A}"/>
    <dgm:cxn modelId="{28AFB8A7-2AE6-4E39-A20F-A64744C41610}" srcId="{2C3CC67C-210E-4B9E-AD47-3152AD1ACF57}" destId="{199891A8-71D9-4DFA-9D91-A6C7052AE080}" srcOrd="4" destOrd="0" parTransId="{B0459FB1-662A-4186-ACDE-586D4FF1EDD3}" sibTransId="{979D25C6-D07D-4557-BBE0-649660AACF94}"/>
    <dgm:cxn modelId="{20F48EAE-FF00-472A-9F51-A1AE9E837CDB}" type="presOf" srcId="{FFD8542F-ADD3-4A7E-89B2-B8090E8FBA90}" destId="{3E8AAE61-8B33-4CBB-9270-44346A65482A}" srcOrd="0" destOrd="0" presId="urn:microsoft.com/office/officeart/2008/layout/LinedList"/>
    <dgm:cxn modelId="{4F847FC3-9465-4B33-9758-27B1A3B7158A}" srcId="{2C3CC67C-210E-4B9E-AD47-3152AD1ACF57}" destId="{31849272-3C6C-4CCB-AB7C-EA27734BC385}" srcOrd="9" destOrd="0" parTransId="{D2084731-FED1-416C-85D0-EA810FE0AD6D}" sibTransId="{F7CFB47C-3B8A-482F-89B4-364956F0CE90}"/>
    <dgm:cxn modelId="{183CE2D2-2316-4EFE-A77A-35D66C0A24DA}" type="presOf" srcId="{DB8F4EBC-564A-48DB-9EED-8AF0F17309FB}" destId="{23514893-CEC5-406D-A39E-FE3926EB92FC}" srcOrd="0" destOrd="0" presId="urn:microsoft.com/office/officeart/2008/layout/LinedList"/>
    <dgm:cxn modelId="{843B93D5-76F1-4ABD-9131-F7ECA3AA7B64}" srcId="{2C3CC67C-210E-4B9E-AD47-3152AD1ACF57}" destId="{7BBBF468-DB2C-459E-8C8D-30D2415D8458}" srcOrd="7" destOrd="0" parTransId="{15BD0B99-9312-4D86-A04C-C3E63708E4A9}" sibTransId="{F06430DC-670C-4B71-9917-573E403360FB}"/>
    <dgm:cxn modelId="{D127A4E4-BEFB-4384-9AB1-D433266C2BF3}" srcId="{2C3CC67C-210E-4B9E-AD47-3152AD1ACF57}" destId="{2B2C1308-066C-4012-AC3B-63CDC6573727}" srcOrd="10" destOrd="0" parTransId="{0DD8B14C-DF87-41C4-AB17-0410A41E8403}" sibTransId="{BA280181-9DDB-455B-BC0F-C18170277B31}"/>
    <dgm:cxn modelId="{0D5A03F3-C9C0-4236-B5F5-A30800113273}" type="presOf" srcId="{77B83E2B-AA5B-441B-81A9-642BFFFB4EF5}" destId="{B4A49B14-3E3F-4F7A-A9E7-D69553D48F31}" srcOrd="0" destOrd="0" presId="urn:microsoft.com/office/officeart/2008/layout/LinedList"/>
    <dgm:cxn modelId="{3B371BF4-B158-48D5-9C51-7A51D6CFDFD4}" srcId="{2C3CC67C-210E-4B9E-AD47-3152AD1ACF57}" destId="{9764E98B-A65A-4312-9459-CCA174BCA7A2}" srcOrd="3" destOrd="0" parTransId="{8E00A48C-667C-44CD-8DB3-A5F55B42335A}" sibTransId="{534392BC-D187-49D2-B085-920382672D29}"/>
    <dgm:cxn modelId="{E52CA6F9-F17C-46A6-A67F-D5A6FD642B81}" type="presOf" srcId="{84D24339-0340-4E0E-B904-1A57E8B36F1F}" destId="{653324A4-85D7-405F-97EC-A3C664E17235}" srcOrd="0" destOrd="0" presId="urn:microsoft.com/office/officeart/2008/layout/LinedList"/>
    <dgm:cxn modelId="{CB0760D2-15E8-4076-852F-E93211115EA0}" type="presParOf" srcId="{326A968E-E9B7-4617-BC4E-0B8C390FF11C}" destId="{F320E8B0-F0A0-4448-869A-05379ADBB2BC}" srcOrd="0" destOrd="0" presId="urn:microsoft.com/office/officeart/2008/layout/LinedList"/>
    <dgm:cxn modelId="{4380D84F-2CCB-45E5-8748-3A6F1F9699C4}" type="presParOf" srcId="{326A968E-E9B7-4617-BC4E-0B8C390FF11C}" destId="{1673AAE5-9244-463C-B5E9-5E84E6D0D0CD}" srcOrd="1" destOrd="0" presId="urn:microsoft.com/office/officeart/2008/layout/LinedList"/>
    <dgm:cxn modelId="{484D61F8-3AC1-4D6F-A652-0BA15A5EC991}" type="presParOf" srcId="{1673AAE5-9244-463C-B5E9-5E84E6D0D0CD}" destId="{6F0128B9-FE07-4415-8AF4-0B5B006F688F}" srcOrd="0" destOrd="0" presId="urn:microsoft.com/office/officeart/2008/layout/LinedList"/>
    <dgm:cxn modelId="{9BD0B9BC-210A-43E8-AFD6-9E406FDD3359}" type="presParOf" srcId="{1673AAE5-9244-463C-B5E9-5E84E6D0D0CD}" destId="{CF99F83F-A5E5-43E3-ADA6-BD0F5594F9A1}" srcOrd="1" destOrd="0" presId="urn:microsoft.com/office/officeart/2008/layout/LinedList"/>
    <dgm:cxn modelId="{0F9FB45A-0BBF-4A1B-B943-47F367710B93}" type="presParOf" srcId="{326A968E-E9B7-4617-BC4E-0B8C390FF11C}" destId="{A0CC4882-C05F-423C-8ED3-8095DE39108F}" srcOrd="2" destOrd="0" presId="urn:microsoft.com/office/officeart/2008/layout/LinedList"/>
    <dgm:cxn modelId="{B2CFDF00-3A3C-4145-80C6-9DB2F8607CC0}" type="presParOf" srcId="{326A968E-E9B7-4617-BC4E-0B8C390FF11C}" destId="{CD98E542-955B-41BD-B71D-7E3AA899527E}" srcOrd="3" destOrd="0" presId="urn:microsoft.com/office/officeart/2008/layout/LinedList"/>
    <dgm:cxn modelId="{6184E322-5E4B-4FCC-98ED-9A50FD9146B5}" type="presParOf" srcId="{CD98E542-955B-41BD-B71D-7E3AA899527E}" destId="{5BA1F042-E645-4CBB-99A6-307A2F21D250}" srcOrd="0" destOrd="0" presId="urn:microsoft.com/office/officeart/2008/layout/LinedList"/>
    <dgm:cxn modelId="{72F00C11-11D4-4F78-BB2E-E13E558EE26F}" type="presParOf" srcId="{CD98E542-955B-41BD-B71D-7E3AA899527E}" destId="{45331661-3E8A-47BF-A1A7-E416B3EDF2F2}" srcOrd="1" destOrd="0" presId="urn:microsoft.com/office/officeart/2008/layout/LinedList"/>
    <dgm:cxn modelId="{CB45A332-2757-493B-8056-778E6D4A2919}" type="presParOf" srcId="{326A968E-E9B7-4617-BC4E-0B8C390FF11C}" destId="{22394C6F-8FC6-43CD-BF05-26A7BFC89AD5}" srcOrd="4" destOrd="0" presId="urn:microsoft.com/office/officeart/2008/layout/LinedList"/>
    <dgm:cxn modelId="{7C18560E-BAFD-46C0-88E2-17E4536CD8B7}" type="presParOf" srcId="{326A968E-E9B7-4617-BC4E-0B8C390FF11C}" destId="{254062F4-F65C-4690-90C1-197EB951D39E}" srcOrd="5" destOrd="0" presId="urn:microsoft.com/office/officeart/2008/layout/LinedList"/>
    <dgm:cxn modelId="{F66391E7-5F1C-4B7E-9831-78D6CA73B489}" type="presParOf" srcId="{254062F4-F65C-4690-90C1-197EB951D39E}" destId="{B4A49B14-3E3F-4F7A-A9E7-D69553D48F31}" srcOrd="0" destOrd="0" presId="urn:microsoft.com/office/officeart/2008/layout/LinedList"/>
    <dgm:cxn modelId="{EDE476AB-38F4-4A4F-B6A1-8772B885DC7A}" type="presParOf" srcId="{254062F4-F65C-4690-90C1-197EB951D39E}" destId="{26B6FDE4-FF27-464F-B742-2E1630EEE46C}" srcOrd="1" destOrd="0" presId="urn:microsoft.com/office/officeart/2008/layout/LinedList"/>
    <dgm:cxn modelId="{F3A610FC-2723-4F15-9E42-32E3A5C4E04E}" type="presParOf" srcId="{326A968E-E9B7-4617-BC4E-0B8C390FF11C}" destId="{EC3D316B-D03B-4210-99AF-4B9AA7438D81}" srcOrd="6" destOrd="0" presId="urn:microsoft.com/office/officeart/2008/layout/LinedList"/>
    <dgm:cxn modelId="{4CB3D93D-D9A6-4410-85AB-BC9DC03EBB5E}" type="presParOf" srcId="{326A968E-E9B7-4617-BC4E-0B8C390FF11C}" destId="{E822777C-C737-448D-949B-E705A7733434}" srcOrd="7" destOrd="0" presId="urn:microsoft.com/office/officeart/2008/layout/LinedList"/>
    <dgm:cxn modelId="{A0A168F7-77DE-4CDF-BE5C-FA67799B5B1A}" type="presParOf" srcId="{E822777C-C737-448D-949B-E705A7733434}" destId="{C0BEF5F4-928A-4FD5-9EE7-647BF49B24FA}" srcOrd="0" destOrd="0" presId="urn:microsoft.com/office/officeart/2008/layout/LinedList"/>
    <dgm:cxn modelId="{0B1A5D4D-17C3-435A-9711-CD47AAC69EF1}" type="presParOf" srcId="{E822777C-C737-448D-949B-E705A7733434}" destId="{10BE7AAC-D895-4AA9-8F9D-FA1CD812A4D5}" srcOrd="1" destOrd="0" presId="urn:microsoft.com/office/officeart/2008/layout/LinedList"/>
    <dgm:cxn modelId="{A8F0D902-695B-42E7-AFDE-9750A12F8B4A}" type="presParOf" srcId="{326A968E-E9B7-4617-BC4E-0B8C390FF11C}" destId="{4B824042-DC34-43A9-95D7-7C8083380BE0}" srcOrd="8" destOrd="0" presId="urn:microsoft.com/office/officeart/2008/layout/LinedList"/>
    <dgm:cxn modelId="{35B97612-6A4E-43E1-8F91-F70865DC868D}" type="presParOf" srcId="{326A968E-E9B7-4617-BC4E-0B8C390FF11C}" destId="{A2D3C6C9-1171-4D91-88A3-0829F0DD48B5}" srcOrd="9" destOrd="0" presId="urn:microsoft.com/office/officeart/2008/layout/LinedList"/>
    <dgm:cxn modelId="{F190117E-DCA2-4E08-8263-FC090030A99D}" type="presParOf" srcId="{A2D3C6C9-1171-4D91-88A3-0829F0DD48B5}" destId="{9A224480-5674-4A1B-8901-95663AB3E97F}" srcOrd="0" destOrd="0" presId="urn:microsoft.com/office/officeart/2008/layout/LinedList"/>
    <dgm:cxn modelId="{60CE0246-420E-4006-A440-E2DF1D7D8697}" type="presParOf" srcId="{A2D3C6C9-1171-4D91-88A3-0829F0DD48B5}" destId="{359FD288-AA0E-40F8-8586-95D2D8502F14}" srcOrd="1" destOrd="0" presId="urn:microsoft.com/office/officeart/2008/layout/LinedList"/>
    <dgm:cxn modelId="{06AE162E-477E-4DBE-A75A-7CC031736780}" type="presParOf" srcId="{326A968E-E9B7-4617-BC4E-0B8C390FF11C}" destId="{E8B7068D-35BC-41FF-B33A-91D2BB6B04D3}" srcOrd="10" destOrd="0" presId="urn:microsoft.com/office/officeart/2008/layout/LinedList"/>
    <dgm:cxn modelId="{E9B42D93-4184-48BE-98A9-F9506079CA5F}" type="presParOf" srcId="{326A968E-E9B7-4617-BC4E-0B8C390FF11C}" destId="{D5F5E94F-1E38-4F85-A544-91D364CCE22A}" srcOrd="11" destOrd="0" presId="urn:microsoft.com/office/officeart/2008/layout/LinedList"/>
    <dgm:cxn modelId="{0BF641BF-6CEE-4569-AA62-4C1876247B78}" type="presParOf" srcId="{D5F5E94F-1E38-4F85-A544-91D364CCE22A}" destId="{3E8AAE61-8B33-4CBB-9270-44346A65482A}" srcOrd="0" destOrd="0" presId="urn:microsoft.com/office/officeart/2008/layout/LinedList"/>
    <dgm:cxn modelId="{B2A67927-8982-4BC4-B835-70BE2A9D1809}" type="presParOf" srcId="{D5F5E94F-1E38-4F85-A544-91D364CCE22A}" destId="{232B25C5-3622-4AC7-B790-F74986F142C7}" srcOrd="1" destOrd="0" presId="urn:microsoft.com/office/officeart/2008/layout/LinedList"/>
    <dgm:cxn modelId="{DA6624A1-140D-485D-9415-3A823B27236F}" type="presParOf" srcId="{326A968E-E9B7-4617-BC4E-0B8C390FF11C}" destId="{C0ACC2D8-E9B2-4039-AD28-C0269DF266E7}" srcOrd="12" destOrd="0" presId="urn:microsoft.com/office/officeart/2008/layout/LinedList"/>
    <dgm:cxn modelId="{AE929A0D-A0CD-4173-9360-7C633AECEE41}" type="presParOf" srcId="{326A968E-E9B7-4617-BC4E-0B8C390FF11C}" destId="{EAA9436D-14BE-407E-B3BA-47D340370E24}" srcOrd="13" destOrd="0" presId="urn:microsoft.com/office/officeart/2008/layout/LinedList"/>
    <dgm:cxn modelId="{37E261BF-50BD-4A05-B176-0E508C3DD6B9}" type="presParOf" srcId="{EAA9436D-14BE-407E-B3BA-47D340370E24}" destId="{74BF1743-458A-4F5F-824D-0CB57C8F5D2D}" srcOrd="0" destOrd="0" presId="urn:microsoft.com/office/officeart/2008/layout/LinedList"/>
    <dgm:cxn modelId="{05A8948E-CD7D-4112-B1B4-0AE6D7D687DE}" type="presParOf" srcId="{EAA9436D-14BE-407E-B3BA-47D340370E24}" destId="{492D0786-B271-4573-ABA2-5F9A0480732E}" srcOrd="1" destOrd="0" presId="urn:microsoft.com/office/officeart/2008/layout/LinedList"/>
    <dgm:cxn modelId="{CF7551CF-A32F-42A5-953C-EF5829A20E67}" type="presParOf" srcId="{326A968E-E9B7-4617-BC4E-0B8C390FF11C}" destId="{2A0EEC32-F48B-4435-BBBC-A69BB9E7FAC6}" srcOrd="14" destOrd="0" presId="urn:microsoft.com/office/officeart/2008/layout/LinedList"/>
    <dgm:cxn modelId="{AE2B5D6D-FE43-452E-AED5-EECE24763BBF}" type="presParOf" srcId="{326A968E-E9B7-4617-BC4E-0B8C390FF11C}" destId="{FF192235-4AA5-4962-8459-41518524BCF7}" srcOrd="15" destOrd="0" presId="urn:microsoft.com/office/officeart/2008/layout/LinedList"/>
    <dgm:cxn modelId="{2D6DA2C3-637D-43A9-BC42-0E09CBF1133E}" type="presParOf" srcId="{FF192235-4AA5-4962-8459-41518524BCF7}" destId="{5099F4DF-568C-4428-9A76-B66542CD5491}" srcOrd="0" destOrd="0" presId="urn:microsoft.com/office/officeart/2008/layout/LinedList"/>
    <dgm:cxn modelId="{16790CD5-E4C2-4AE8-9EF3-B5EFD06EE78B}" type="presParOf" srcId="{FF192235-4AA5-4962-8459-41518524BCF7}" destId="{6D40ACF0-89CB-4109-A639-89C7A0C8F546}" srcOrd="1" destOrd="0" presId="urn:microsoft.com/office/officeart/2008/layout/LinedList"/>
    <dgm:cxn modelId="{80CBBB1D-7EA3-437E-9D7B-7631E5176BAA}" type="presParOf" srcId="{326A968E-E9B7-4617-BC4E-0B8C390FF11C}" destId="{DEBEAD0B-74C4-4EAA-9888-11C605BD4489}" srcOrd="16" destOrd="0" presId="urn:microsoft.com/office/officeart/2008/layout/LinedList"/>
    <dgm:cxn modelId="{5BFCE570-BA4C-4AA2-A01E-33941722D70E}" type="presParOf" srcId="{326A968E-E9B7-4617-BC4E-0B8C390FF11C}" destId="{D47E2AEF-BD1F-4D87-9EDC-80AFB144A968}" srcOrd="17" destOrd="0" presId="urn:microsoft.com/office/officeart/2008/layout/LinedList"/>
    <dgm:cxn modelId="{609A7329-4871-4E2A-A110-3504DB89E6BC}" type="presParOf" srcId="{D47E2AEF-BD1F-4D87-9EDC-80AFB144A968}" destId="{23514893-CEC5-406D-A39E-FE3926EB92FC}" srcOrd="0" destOrd="0" presId="urn:microsoft.com/office/officeart/2008/layout/LinedList"/>
    <dgm:cxn modelId="{32A386B0-955C-452F-BACB-1836A37B2D74}" type="presParOf" srcId="{D47E2AEF-BD1F-4D87-9EDC-80AFB144A968}" destId="{2F50AA4F-0017-4852-BC78-2F9E8C8001C3}" srcOrd="1" destOrd="0" presId="urn:microsoft.com/office/officeart/2008/layout/LinedList"/>
    <dgm:cxn modelId="{997BE5FC-B119-41D1-8EFF-1E507BDAB44A}" type="presParOf" srcId="{326A968E-E9B7-4617-BC4E-0B8C390FF11C}" destId="{226C7C88-2EC2-4733-84C7-7C77D1888CFF}" srcOrd="18" destOrd="0" presId="urn:microsoft.com/office/officeart/2008/layout/LinedList"/>
    <dgm:cxn modelId="{0DF2DE98-5913-4FD8-B6D5-E3F15F7A702C}" type="presParOf" srcId="{326A968E-E9B7-4617-BC4E-0B8C390FF11C}" destId="{AC12325A-C59B-40B9-87F4-FD02D3BF1055}" srcOrd="19" destOrd="0" presId="urn:microsoft.com/office/officeart/2008/layout/LinedList"/>
    <dgm:cxn modelId="{131483DC-DE82-4955-AFA2-1C97F0EFBF32}" type="presParOf" srcId="{AC12325A-C59B-40B9-87F4-FD02D3BF1055}" destId="{F158C8F4-195D-49ED-ABEF-591A2B303304}" srcOrd="0" destOrd="0" presId="urn:microsoft.com/office/officeart/2008/layout/LinedList"/>
    <dgm:cxn modelId="{AE090550-DBA9-416E-AEA1-A8852495CE9D}" type="presParOf" srcId="{AC12325A-C59B-40B9-87F4-FD02D3BF1055}" destId="{5F80563F-9D0A-47A0-9B8D-CB3FB7C57C98}" srcOrd="1" destOrd="0" presId="urn:microsoft.com/office/officeart/2008/layout/LinedList"/>
    <dgm:cxn modelId="{9310964B-FEB0-44BB-A518-26E9B40B0D43}" type="presParOf" srcId="{326A968E-E9B7-4617-BC4E-0B8C390FF11C}" destId="{B94B55D2-1714-46DA-90F1-442FB99B834C}" srcOrd="20" destOrd="0" presId="urn:microsoft.com/office/officeart/2008/layout/LinedList"/>
    <dgm:cxn modelId="{91A7B9C3-34CD-4C8A-A718-98EE8817B90D}" type="presParOf" srcId="{326A968E-E9B7-4617-BC4E-0B8C390FF11C}" destId="{F804A304-4CED-4443-BBD0-5C799CD6A619}" srcOrd="21" destOrd="0" presId="urn:microsoft.com/office/officeart/2008/layout/LinedList"/>
    <dgm:cxn modelId="{A1BF5FDF-2437-4E24-A09D-F70466C07C99}" type="presParOf" srcId="{F804A304-4CED-4443-BBD0-5C799CD6A619}" destId="{81365738-C5A3-4F39-8698-9E58B42CFEDD}" srcOrd="0" destOrd="0" presId="urn:microsoft.com/office/officeart/2008/layout/LinedList"/>
    <dgm:cxn modelId="{D33328C0-42BF-4349-BD20-CDA90C7178E4}" type="presParOf" srcId="{F804A304-4CED-4443-BBD0-5C799CD6A619}" destId="{656DB2A3-6F22-4190-B169-DA169F1C5CF3}" srcOrd="1" destOrd="0" presId="urn:microsoft.com/office/officeart/2008/layout/LinedList"/>
    <dgm:cxn modelId="{2354F68E-2E47-4245-A9EC-BEE6F2E82B9F}" type="presParOf" srcId="{326A968E-E9B7-4617-BC4E-0B8C390FF11C}" destId="{885A4813-54D1-4B8C-B090-26CDA1B72E00}" srcOrd="22" destOrd="0" presId="urn:microsoft.com/office/officeart/2008/layout/LinedList"/>
    <dgm:cxn modelId="{1C7A7B90-5BF8-4A7A-A9AC-5B0CA2B55B13}" type="presParOf" srcId="{326A968E-E9B7-4617-BC4E-0B8C390FF11C}" destId="{EA9EE507-C4DE-49DD-AB60-771FD1324C03}" srcOrd="23" destOrd="0" presId="urn:microsoft.com/office/officeart/2008/layout/LinedList"/>
    <dgm:cxn modelId="{8AEDDA69-4E2B-442A-88A8-45A992E85B87}" type="presParOf" srcId="{EA9EE507-C4DE-49DD-AB60-771FD1324C03}" destId="{653324A4-85D7-405F-97EC-A3C664E17235}" srcOrd="0" destOrd="0" presId="urn:microsoft.com/office/officeart/2008/layout/LinedList"/>
    <dgm:cxn modelId="{C8D7B74E-FE11-41DE-8DCE-41DA5817B108}" type="presParOf" srcId="{EA9EE507-C4DE-49DD-AB60-771FD1324C03}" destId="{DD5AF6BB-5FC9-43BE-9284-19DA5A1C5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0E8B0-F0A0-4448-869A-05379ADBB2BC}">
      <dsp:nvSpPr>
        <dsp:cNvPr id="0" name=""/>
        <dsp:cNvSpPr/>
      </dsp:nvSpPr>
      <dsp:spPr>
        <a:xfrm>
          <a:off x="0" y="3698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128B9-FE07-4415-8AF4-0B5B006F688F}">
      <dsp:nvSpPr>
        <dsp:cNvPr id="0" name=""/>
        <dsp:cNvSpPr/>
      </dsp:nvSpPr>
      <dsp:spPr>
        <a:xfrm>
          <a:off x="0" y="3698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person_age: Age of the individual applying for the loan.</a:t>
          </a:r>
        </a:p>
      </dsp:txBody>
      <dsp:txXfrm>
        <a:off x="0" y="3698"/>
        <a:ext cx="16980587" cy="630528"/>
      </dsp:txXfrm>
    </dsp:sp>
    <dsp:sp modelId="{A0CC4882-C05F-423C-8ED3-8095DE39108F}">
      <dsp:nvSpPr>
        <dsp:cNvPr id="0" name=""/>
        <dsp:cNvSpPr/>
      </dsp:nvSpPr>
      <dsp:spPr>
        <a:xfrm>
          <a:off x="0" y="634226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F042-E645-4CBB-99A6-307A2F21D250}">
      <dsp:nvSpPr>
        <dsp:cNvPr id="0" name=""/>
        <dsp:cNvSpPr/>
      </dsp:nvSpPr>
      <dsp:spPr>
        <a:xfrm>
          <a:off x="0" y="634226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person_income: Annual income of the individual.</a:t>
          </a:r>
        </a:p>
      </dsp:txBody>
      <dsp:txXfrm>
        <a:off x="0" y="634226"/>
        <a:ext cx="16980587" cy="630528"/>
      </dsp:txXfrm>
    </dsp:sp>
    <dsp:sp modelId="{22394C6F-8FC6-43CD-BF05-26A7BFC89AD5}">
      <dsp:nvSpPr>
        <dsp:cNvPr id="0" name=""/>
        <dsp:cNvSpPr/>
      </dsp:nvSpPr>
      <dsp:spPr>
        <a:xfrm>
          <a:off x="0" y="1264755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49B14-3E3F-4F7A-A9E7-D69553D48F31}">
      <dsp:nvSpPr>
        <dsp:cNvPr id="0" name=""/>
        <dsp:cNvSpPr/>
      </dsp:nvSpPr>
      <dsp:spPr>
        <a:xfrm>
          <a:off x="0" y="1264755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person_home_ownership: Type of home ownership of the individual.</a:t>
          </a:r>
        </a:p>
      </dsp:txBody>
      <dsp:txXfrm>
        <a:off x="0" y="1264755"/>
        <a:ext cx="16980587" cy="630528"/>
      </dsp:txXfrm>
    </dsp:sp>
    <dsp:sp modelId="{EC3D316B-D03B-4210-99AF-4B9AA7438D81}">
      <dsp:nvSpPr>
        <dsp:cNvPr id="0" name=""/>
        <dsp:cNvSpPr/>
      </dsp:nvSpPr>
      <dsp:spPr>
        <a:xfrm>
          <a:off x="0" y="1895284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EF5F4-928A-4FD5-9EE7-647BF49B24FA}">
      <dsp:nvSpPr>
        <dsp:cNvPr id="0" name=""/>
        <dsp:cNvSpPr/>
      </dsp:nvSpPr>
      <dsp:spPr>
        <a:xfrm>
          <a:off x="0" y="1895284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person_emp_length: Employment length of the individual in years.</a:t>
          </a:r>
        </a:p>
      </dsp:txBody>
      <dsp:txXfrm>
        <a:off x="0" y="1895284"/>
        <a:ext cx="16980587" cy="630528"/>
      </dsp:txXfrm>
    </dsp:sp>
    <dsp:sp modelId="{4B824042-DC34-43A9-95D7-7C8083380BE0}">
      <dsp:nvSpPr>
        <dsp:cNvPr id="0" name=""/>
        <dsp:cNvSpPr/>
      </dsp:nvSpPr>
      <dsp:spPr>
        <a:xfrm>
          <a:off x="0" y="2525812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24480-5674-4A1B-8901-95663AB3E97F}">
      <dsp:nvSpPr>
        <dsp:cNvPr id="0" name=""/>
        <dsp:cNvSpPr/>
      </dsp:nvSpPr>
      <dsp:spPr>
        <a:xfrm>
          <a:off x="0" y="2525812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loan_intent: The intent behind the loan application.</a:t>
          </a:r>
        </a:p>
      </dsp:txBody>
      <dsp:txXfrm>
        <a:off x="0" y="2525812"/>
        <a:ext cx="16980587" cy="630528"/>
      </dsp:txXfrm>
    </dsp:sp>
    <dsp:sp modelId="{E8B7068D-35BC-41FF-B33A-91D2BB6B04D3}">
      <dsp:nvSpPr>
        <dsp:cNvPr id="0" name=""/>
        <dsp:cNvSpPr/>
      </dsp:nvSpPr>
      <dsp:spPr>
        <a:xfrm>
          <a:off x="0" y="3156341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AE61-8B33-4CBB-9270-44346A65482A}">
      <dsp:nvSpPr>
        <dsp:cNvPr id="0" name=""/>
        <dsp:cNvSpPr/>
      </dsp:nvSpPr>
      <dsp:spPr>
        <a:xfrm>
          <a:off x="0" y="3156341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loan_grade: The grade assigned to the loan based on the creditworthiness of the borrower..</a:t>
          </a:r>
        </a:p>
      </dsp:txBody>
      <dsp:txXfrm>
        <a:off x="0" y="3156341"/>
        <a:ext cx="16980587" cy="630528"/>
      </dsp:txXfrm>
    </dsp:sp>
    <dsp:sp modelId="{C0ACC2D8-E9B2-4039-AD28-C0269DF266E7}">
      <dsp:nvSpPr>
        <dsp:cNvPr id="0" name=""/>
        <dsp:cNvSpPr/>
      </dsp:nvSpPr>
      <dsp:spPr>
        <a:xfrm>
          <a:off x="0" y="3786869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F1743-458A-4F5F-824D-0CB57C8F5D2D}">
      <dsp:nvSpPr>
        <dsp:cNvPr id="0" name=""/>
        <dsp:cNvSpPr/>
      </dsp:nvSpPr>
      <dsp:spPr>
        <a:xfrm>
          <a:off x="0" y="3786870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loan_amnt: The loan amount requested by the individual.</a:t>
          </a:r>
        </a:p>
      </dsp:txBody>
      <dsp:txXfrm>
        <a:off x="0" y="3786870"/>
        <a:ext cx="16980587" cy="630528"/>
      </dsp:txXfrm>
    </dsp:sp>
    <dsp:sp modelId="{2A0EEC32-F48B-4435-BBBC-A69BB9E7FAC6}">
      <dsp:nvSpPr>
        <dsp:cNvPr id="0" name=""/>
        <dsp:cNvSpPr/>
      </dsp:nvSpPr>
      <dsp:spPr>
        <a:xfrm>
          <a:off x="0" y="4417398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9F4DF-568C-4428-9A76-B66542CD5491}">
      <dsp:nvSpPr>
        <dsp:cNvPr id="0" name=""/>
        <dsp:cNvSpPr/>
      </dsp:nvSpPr>
      <dsp:spPr>
        <a:xfrm>
          <a:off x="0" y="4417398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loan_int_rate: The interest rate associated with the loan.</a:t>
          </a:r>
        </a:p>
      </dsp:txBody>
      <dsp:txXfrm>
        <a:off x="0" y="4417398"/>
        <a:ext cx="16980587" cy="630528"/>
      </dsp:txXfrm>
    </dsp:sp>
    <dsp:sp modelId="{DEBEAD0B-74C4-4EAA-9888-11C605BD4489}">
      <dsp:nvSpPr>
        <dsp:cNvPr id="0" name=""/>
        <dsp:cNvSpPr/>
      </dsp:nvSpPr>
      <dsp:spPr>
        <a:xfrm>
          <a:off x="0" y="5047927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14893-CEC5-406D-A39E-FE3926EB92FC}">
      <dsp:nvSpPr>
        <dsp:cNvPr id="0" name=""/>
        <dsp:cNvSpPr/>
      </dsp:nvSpPr>
      <dsp:spPr>
        <a:xfrm>
          <a:off x="0" y="5047927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loan_status: Loan status, where 0 indicates non-default and 1 indicates default.</a:t>
          </a:r>
        </a:p>
      </dsp:txBody>
      <dsp:txXfrm>
        <a:off x="0" y="5047927"/>
        <a:ext cx="16980587" cy="630528"/>
      </dsp:txXfrm>
    </dsp:sp>
    <dsp:sp modelId="{226C7C88-2EC2-4733-84C7-7C77D1888CFF}">
      <dsp:nvSpPr>
        <dsp:cNvPr id="0" name=""/>
        <dsp:cNvSpPr/>
      </dsp:nvSpPr>
      <dsp:spPr>
        <a:xfrm>
          <a:off x="0" y="5678455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8C8F4-195D-49ED-ABEF-591A2B303304}">
      <dsp:nvSpPr>
        <dsp:cNvPr id="0" name=""/>
        <dsp:cNvSpPr/>
      </dsp:nvSpPr>
      <dsp:spPr>
        <a:xfrm>
          <a:off x="0" y="5678455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loan_percent_income: The percentage of income represented by the loan amount.</a:t>
          </a:r>
        </a:p>
      </dsp:txBody>
      <dsp:txXfrm>
        <a:off x="0" y="5678455"/>
        <a:ext cx="16980587" cy="630528"/>
      </dsp:txXfrm>
    </dsp:sp>
    <dsp:sp modelId="{B94B55D2-1714-46DA-90F1-442FB99B834C}">
      <dsp:nvSpPr>
        <dsp:cNvPr id="0" name=""/>
        <dsp:cNvSpPr/>
      </dsp:nvSpPr>
      <dsp:spPr>
        <a:xfrm>
          <a:off x="0" y="6308984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65738-C5A3-4F39-8698-9E58B42CFEDD}">
      <dsp:nvSpPr>
        <dsp:cNvPr id="0" name=""/>
        <dsp:cNvSpPr/>
      </dsp:nvSpPr>
      <dsp:spPr>
        <a:xfrm>
          <a:off x="0" y="6308984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cb_person_default_on_file: Historical default of the individual as per credit bureau records.</a:t>
          </a:r>
        </a:p>
      </dsp:txBody>
      <dsp:txXfrm>
        <a:off x="0" y="6308984"/>
        <a:ext cx="16980587" cy="630528"/>
      </dsp:txXfrm>
    </dsp:sp>
    <dsp:sp modelId="{885A4813-54D1-4B8C-B090-26CDA1B72E00}">
      <dsp:nvSpPr>
        <dsp:cNvPr id="0" name=""/>
        <dsp:cNvSpPr/>
      </dsp:nvSpPr>
      <dsp:spPr>
        <a:xfrm>
          <a:off x="0" y="6939513"/>
          <a:ext cx="169805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24A4-85D7-405F-97EC-A3C664E17235}">
      <dsp:nvSpPr>
        <dsp:cNvPr id="0" name=""/>
        <dsp:cNvSpPr/>
      </dsp:nvSpPr>
      <dsp:spPr>
        <a:xfrm>
          <a:off x="0" y="6939513"/>
          <a:ext cx="16980587" cy="63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cb_preson_cred_hist_length: The length of credit history for the individual.</a:t>
          </a:r>
        </a:p>
      </dsp:txBody>
      <dsp:txXfrm>
        <a:off x="0" y="6939513"/>
        <a:ext cx="16980587" cy="630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svg"/><Relationship Id="rId18" Type="http://schemas.openxmlformats.org/officeDocument/2006/relationships/image" Target="../media/image42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7.png"/><Relationship Id="rId17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.sv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1.sv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7" Type="http://schemas.openxmlformats.org/officeDocument/2006/relationships/image" Target="../media/image6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70.pn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10" Type="http://schemas.openxmlformats.org/officeDocument/2006/relationships/image" Target="../media/image9.png"/><Relationship Id="rId19" Type="http://schemas.openxmlformats.org/officeDocument/2006/relationships/image" Target="../media/image65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.sv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1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24.svg"/><Relationship Id="rId7" Type="http://schemas.openxmlformats.org/officeDocument/2006/relationships/image" Target="../media/image4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.svg"/><Relationship Id="rId15" Type="http://schemas.openxmlformats.org/officeDocument/2006/relationships/image" Target="../media/image25.png"/><Relationship Id="rId10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9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43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2537760" y="540203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6745">
            <a:off x="7616063" y="-23683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6177408" y="768153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4528739" y="9831871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25511" y="448215"/>
            <a:ext cx="9390570" cy="9390570"/>
          </a:xfrm>
          <a:custGeom>
            <a:avLst/>
            <a:gdLst/>
            <a:ahLst/>
            <a:cxnLst/>
            <a:rect l="l" t="t" r="r" b="b"/>
            <a:pathLst>
              <a:path w="9390570" h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19305" y="942008"/>
            <a:ext cx="8402983" cy="8402983"/>
          </a:xfrm>
          <a:custGeom>
            <a:avLst/>
            <a:gdLst/>
            <a:ahLst/>
            <a:cxnLst/>
            <a:rect l="l" t="t" r="r" b="b"/>
            <a:pathLst>
              <a:path w="8402983" h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3718" y="1406421"/>
            <a:ext cx="7474157" cy="7474157"/>
          </a:xfrm>
          <a:custGeom>
            <a:avLst/>
            <a:gdLst/>
            <a:ahLst/>
            <a:cxnLst/>
            <a:rect l="l" t="t" r="r" b="b"/>
            <a:pathLst>
              <a:path w="7474157" h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49272" y="1971989"/>
            <a:ext cx="6343048" cy="634302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71896" t="-3731" r="-1989" b="-12229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034729" y="1053457"/>
            <a:ext cx="854889" cy="987359"/>
          </a:xfrm>
          <a:custGeom>
            <a:avLst/>
            <a:gdLst/>
            <a:ahLst/>
            <a:cxnLst/>
            <a:rect l="l" t="t" r="r" b="b"/>
            <a:pathLst>
              <a:path w="854889" h="987359">
                <a:moveTo>
                  <a:pt x="0" y="0"/>
                </a:moveTo>
                <a:lnTo>
                  <a:pt x="854889" y="0"/>
                </a:lnTo>
                <a:lnTo>
                  <a:pt x="854889" y="987359"/>
                </a:lnTo>
                <a:lnTo>
                  <a:pt x="0" y="9873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92320" y="277894"/>
            <a:ext cx="1501611" cy="1501611"/>
          </a:xfrm>
          <a:custGeom>
            <a:avLst/>
            <a:gdLst/>
            <a:ahLst/>
            <a:cxnLst/>
            <a:rect l="l" t="t" r="r" b="b"/>
            <a:pathLst>
              <a:path w="1501611" h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10558" y="7621235"/>
            <a:ext cx="1259344" cy="1259344"/>
          </a:xfrm>
          <a:custGeom>
            <a:avLst/>
            <a:gdLst/>
            <a:ahLst/>
            <a:cxnLst/>
            <a:rect l="l" t="t" r="r" b="b"/>
            <a:pathLst>
              <a:path w="1259344" h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8226" y="8375839"/>
            <a:ext cx="790476" cy="790476"/>
          </a:xfrm>
          <a:custGeom>
            <a:avLst/>
            <a:gdLst/>
            <a:ahLst/>
            <a:cxnLst/>
            <a:rect l="l" t="t" r="r" b="b"/>
            <a:pathLst>
              <a:path w="790476" h="790476">
                <a:moveTo>
                  <a:pt x="0" y="0"/>
                </a:moveTo>
                <a:lnTo>
                  <a:pt x="790476" y="0"/>
                </a:lnTo>
                <a:lnTo>
                  <a:pt x="790476" y="790475"/>
                </a:lnTo>
                <a:lnTo>
                  <a:pt x="0" y="7904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9165" y="8258973"/>
            <a:ext cx="508596" cy="840655"/>
          </a:xfrm>
          <a:custGeom>
            <a:avLst/>
            <a:gdLst/>
            <a:ahLst/>
            <a:cxnLst/>
            <a:rect l="l" t="t" r="r" b="b"/>
            <a:pathLst>
              <a:path w="508596" h="840655">
                <a:moveTo>
                  <a:pt x="0" y="0"/>
                </a:moveTo>
                <a:lnTo>
                  <a:pt x="508597" y="0"/>
                </a:lnTo>
                <a:lnTo>
                  <a:pt x="508597" y="840655"/>
                </a:lnTo>
                <a:lnTo>
                  <a:pt x="0" y="8406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16839" y="1205176"/>
            <a:ext cx="1592739" cy="65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178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Bank Industries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16839" y="8506927"/>
            <a:ext cx="411867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Nguyen Dinh Dat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0122" y="3699108"/>
            <a:ext cx="82316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4"/>
              </a:lnSpc>
            </a:pPr>
            <a:r>
              <a:rPr lang="en-US" sz="6986" b="1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Credit Risk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5819" y="4828381"/>
            <a:ext cx="554969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00" i="1" spc="148">
                <a:solidFill>
                  <a:schemeClr val="tx2">
                    <a:lumMod val="75000"/>
                  </a:schemeClr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Presentation - 2024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906905" flipH="1">
            <a:off x="-2486805" y="-270124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19" name="Freeform 19"/>
          <p:cNvSpPr/>
          <p:nvPr/>
        </p:nvSpPr>
        <p:spPr>
          <a:xfrm rot="-2942733" flipH="1">
            <a:off x="-1058091" y="74296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1886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726424" y="612213"/>
            <a:ext cx="8271782" cy="693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6000" b="1" spc="-135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Machine Learning Models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79440DC-B980-37BF-9A41-0DD513246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886" y="1907722"/>
            <a:ext cx="8978695" cy="30798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FD002F-83D4-1D0D-9607-F60524CBB726}"/>
              </a:ext>
            </a:extLst>
          </p:cNvPr>
          <p:cNvSpPr txBox="1"/>
          <p:nvPr/>
        </p:nvSpPr>
        <p:spPr>
          <a:xfrm>
            <a:off x="10439400" y="2783273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Decision Tree </a:t>
            </a:r>
            <a:br>
              <a:rPr lang="en-US" sz="4000"/>
            </a:br>
            <a:r>
              <a:rPr lang="en-US" sz="4000"/>
              <a:t>Best Model (Recall = 0,77 ) highest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7DFCB1D-4609-2622-0B35-71BF3306A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33" y="5120640"/>
            <a:ext cx="10439400" cy="49762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1ECF3B-71BE-0769-0379-A3888B3C0844}"/>
              </a:ext>
            </a:extLst>
          </p:cNvPr>
          <p:cNvSpPr txBox="1"/>
          <p:nvPr/>
        </p:nvSpPr>
        <p:spPr>
          <a:xfrm>
            <a:off x="10248900" y="6180289"/>
            <a:ext cx="784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Some key features identified by the model as important for predict credit risk include: loan_grade, income, rent home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140" y="927448"/>
            <a:ext cx="8553615" cy="8553615"/>
          </a:xfrm>
          <a:custGeom>
            <a:avLst/>
            <a:gdLst/>
            <a:ahLst/>
            <a:cxnLst/>
            <a:rect l="l" t="t" r="r" b="b"/>
            <a:pathLst>
              <a:path w="8553615" h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01713" flipH="1">
            <a:off x="359739" y="-1465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901713">
            <a:off x="-1456491" y="7699667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885646">
            <a:off x="5410720" y="1114148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6" name="Freeform 6"/>
          <p:cNvSpPr/>
          <p:nvPr/>
        </p:nvSpPr>
        <p:spPr>
          <a:xfrm rot="7885646" flipH="1">
            <a:off x="-1701861" y="8200655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0923" y="1377231"/>
            <a:ext cx="7654049" cy="7654049"/>
          </a:xfrm>
          <a:custGeom>
            <a:avLst/>
            <a:gdLst/>
            <a:ahLst/>
            <a:cxnLst/>
            <a:rect l="l" t="t" r="r" b="b"/>
            <a:pathLst>
              <a:path w="7654049" h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3944" y="1800252"/>
            <a:ext cx="6808007" cy="6808007"/>
          </a:xfrm>
          <a:custGeom>
            <a:avLst/>
            <a:gdLst/>
            <a:ahLst/>
            <a:cxnLst/>
            <a:rect l="l" t="t" r="r" b="b"/>
            <a:pathLst>
              <a:path w="6808007" h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2651" y="805937"/>
            <a:ext cx="1142588" cy="1142588"/>
          </a:xfrm>
          <a:custGeom>
            <a:avLst/>
            <a:gdLst/>
            <a:ahLst/>
            <a:cxnLst/>
            <a:rect l="l" t="t" r="r" b="b"/>
            <a:pathLst>
              <a:path w="1142588" h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23616" y="7606902"/>
            <a:ext cx="1001357" cy="1001357"/>
          </a:xfrm>
          <a:custGeom>
            <a:avLst/>
            <a:gdLst/>
            <a:ahLst/>
            <a:cxnLst/>
            <a:rect l="l" t="t" r="r" b="b"/>
            <a:pathLst>
              <a:path w="1001357" h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6424" y="2032744"/>
            <a:ext cx="6343048" cy="634302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39124" r="-24999" b="-941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990930" y="576044"/>
            <a:ext cx="7666401" cy="12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</a:pPr>
            <a:r>
              <a:rPr lang="en-US" sz="6000" b="1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Summarize and Recommandation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9592899" y="2583998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50"/>
                </a:lnTo>
                <a:lnTo>
                  <a:pt x="0" y="100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592899" y="3714024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50"/>
                </a:lnTo>
                <a:lnTo>
                  <a:pt x="0" y="100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92899" y="4843199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50"/>
                </a:lnTo>
                <a:lnTo>
                  <a:pt x="0" y="100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592899" y="5972374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49"/>
                </a:lnTo>
                <a:lnTo>
                  <a:pt x="0" y="100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92899" y="7101548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50"/>
                </a:lnTo>
                <a:lnTo>
                  <a:pt x="0" y="100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592899" y="8230723"/>
            <a:ext cx="1005350" cy="1005350"/>
          </a:xfrm>
          <a:custGeom>
            <a:avLst/>
            <a:gdLst/>
            <a:ahLst/>
            <a:cxnLst/>
            <a:rect l="l" t="t" r="r" b="b"/>
            <a:pathLst>
              <a:path w="1005350" h="1005350">
                <a:moveTo>
                  <a:pt x="0" y="0"/>
                </a:moveTo>
                <a:lnTo>
                  <a:pt x="1005350" y="0"/>
                </a:lnTo>
                <a:lnTo>
                  <a:pt x="1005350" y="1005350"/>
                </a:lnTo>
                <a:lnTo>
                  <a:pt x="0" y="100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592899" y="2688642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2"/>
                </a:lnTo>
                <a:lnTo>
                  <a:pt x="0" y="796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92899" y="3818668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2"/>
                </a:lnTo>
                <a:lnTo>
                  <a:pt x="0" y="796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592899" y="4947843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2"/>
                </a:lnTo>
                <a:lnTo>
                  <a:pt x="0" y="796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592899" y="6077017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3"/>
                </a:lnTo>
                <a:lnTo>
                  <a:pt x="0" y="7960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92899" y="7206192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3"/>
                </a:lnTo>
                <a:lnTo>
                  <a:pt x="0" y="7960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92899" y="8335367"/>
            <a:ext cx="796062" cy="796062"/>
          </a:xfrm>
          <a:custGeom>
            <a:avLst/>
            <a:gdLst/>
            <a:ahLst/>
            <a:cxnLst/>
            <a:rect l="l" t="t" r="r" b="b"/>
            <a:pathLst>
              <a:path w="796062" h="796062">
                <a:moveTo>
                  <a:pt x="0" y="0"/>
                </a:moveTo>
                <a:lnTo>
                  <a:pt x="796062" y="0"/>
                </a:lnTo>
                <a:lnTo>
                  <a:pt x="796062" y="796062"/>
                </a:lnTo>
                <a:lnTo>
                  <a:pt x="0" y="796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10483552" flipH="1">
            <a:off x="9592899" y="2789236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4"/>
                </a:lnTo>
                <a:lnTo>
                  <a:pt x="594875" y="594874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0067560" flipH="1">
            <a:off x="9592899" y="3919261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5"/>
                </a:lnTo>
                <a:lnTo>
                  <a:pt x="594875" y="594875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9867376" flipH="1">
            <a:off x="9592899" y="5048436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5"/>
                </a:lnTo>
                <a:lnTo>
                  <a:pt x="594875" y="594875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9798547" flipH="1">
            <a:off x="9592899" y="6177611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5"/>
                </a:lnTo>
                <a:lnTo>
                  <a:pt x="594875" y="594875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10244379" flipH="1">
            <a:off x="9592899" y="7306786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5"/>
                </a:lnTo>
                <a:lnTo>
                  <a:pt x="594875" y="594875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10551312" flipH="1">
            <a:off x="9592899" y="8435961"/>
            <a:ext cx="594875" cy="594875"/>
          </a:xfrm>
          <a:custGeom>
            <a:avLst/>
            <a:gdLst/>
            <a:ahLst/>
            <a:cxnLst/>
            <a:rect l="l" t="t" r="r" b="b"/>
            <a:pathLst>
              <a:path w="594875" h="594875">
                <a:moveTo>
                  <a:pt x="594875" y="0"/>
                </a:moveTo>
                <a:lnTo>
                  <a:pt x="0" y="0"/>
                </a:lnTo>
                <a:lnTo>
                  <a:pt x="0" y="594875"/>
                </a:lnTo>
                <a:lnTo>
                  <a:pt x="594875" y="594875"/>
                </a:lnTo>
                <a:lnTo>
                  <a:pt x="59487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628728" y="2582418"/>
            <a:ext cx="7278272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Young individuals under 25 and seniors over 60 are high-risk borrowers – additional criteria are needed to mitigate risks.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628728" y="3784004"/>
            <a:ext cx="7278272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Prioritize customers with high credit scores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628728" y="4677814"/>
            <a:ext cx="7278272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Carefully assess borrowers whose loans exceed 40% of their income and do not own a home.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628728" y="5879400"/>
            <a:ext cx="7278272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Leverage advanced technologies to enhance risk prediction and mitigation.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28728" y="7080986"/>
            <a:ext cx="7278272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Implement regular credit score reviews to ensure up-to-date risk assessments.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628728" y="8282573"/>
            <a:ext cx="7278272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>
                <a:latin typeface="+mj-lt"/>
              </a:rPr>
              <a:t>Offer tailored financial products for high-risk groups to better manage their debt.</a:t>
            </a:r>
            <a:endParaRPr lang="en-US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906905" flipH="1">
            <a:off x="-2486805" y="-270124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20" name="Freeform 20"/>
          <p:cNvSpPr/>
          <p:nvPr/>
        </p:nvSpPr>
        <p:spPr>
          <a:xfrm rot="-2942733" flipH="1">
            <a:off x="-1058091" y="74296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1886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BE4C2CE9-DE08-EBE8-C1B2-2F2BA614BDBA}"/>
              </a:ext>
            </a:extLst>
          </p:cNvPr>
          <p:cNvSpPr txBox="1"/>
          <p:nvPr/>
        </p:nvSpPr>
        <p:spPr>
          <a:xfrm>
            <a:off x="4852437" y="492425"/>
            <a:ext cx="7666401" cy="63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6000" b="1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Dashboard Example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7E0362-C8A7-5255-406C-CC38B9214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264" y="1512243"/>
            <a:ext cx="14821785" cy="8301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3269609" y="540203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6745">
            <a:off x="8347912" y="-23683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6909257" y="768153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4681699" y="9227038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46416" y="971133"/>
            <a:ext cx="8344733" cy="8344733"/>
          </a:xfrm>
          <a:custGeom>
            <a:avLst/>
            <a:gdLst/>
            <a:ahLst/>
            <a:cxnLst/>
            <a:rect l="l" t="t" r="r" b="b"/>
            <a:pathLst>
              <a:path w="8344733" h="8344733">
                <a:moveTo>
                  <a:pt x="0" y="0"/>
                </a:moveTo>
                <a:lnTo>
                  <a:pt x="8344733" y="0"/>
                </a:lnTo>
                <a:lnTo>
                  <a:pt x="8344733" y="8344734"/>
                </a:lnTo>
                <a:lnTo>
                  <a:pt x="0" y="8344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27384" y="1264084"/>
            <a:ext cx="7758829" cy="7758829"/>
          </a:xfrm>
          <a:custGeom>
            <a:avLst/>
            <a:gdLst/>
            <a:ahLst/>
            <a:cxnLst/>
            <a:rect l="l" t="t" r="r" b="b"/>
            <a:pathLst>
              <a:path w="7758829" h="7758829">
                <a:moveTo>
                  <a:pt x="0" y="0"/>
                </a:moveTo>
                <a:lnTo>
                  <a:pt x="7758828" y="0"/>
                </a:lnTo>
                <a:lnTo>
                  <a:pt x="7758828" y="7758828"/>
                </a:lnTo>
                <a:lnTo>
                  <a:pt x="0" y="7758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68181" y="1692898"/>
            <a:ext cx="6901204" cy="6901204"/>
          </a:xfrm>
          <a:custGeom>
            <a:avLst/>
            <a:gdLst/>
            <a:ahLst/>
            <a:cxnLst/>
            <a:rect l="l" t="t" r="r" b="b"/>
            <a:pathLst>
              <a:path w="6901204" h="6901204">
                <a:moveTo>
                  <a:pt x="0" y="0"/>
                </a:moveTo>
                <a:lnTo>
                  <a:pt x="6901204" y="0"/>
                </a:lnTo>
                <a:lnTo>
                  <a:pt x="6901204" y="6901204"/>
                </a:lnTo>
                <a:lnTo>
                  <a:pt x="0" y="6901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757617" y="2082334"/>
            <a:ext cx="6122332" cy="61223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57572" y="306936"/>
            <a:ext cx="1633577" cy="1633577"/>
          </a:xfrm>
          <a:custGeom>
            <a:avLst/>
            <a:gdLst/>
            <a:ahLst/>
            <a:cxnLst/>
            <a:rect l="l" t="t" r="r" b="b"/>
            <a:pathLst>
              <a:path w="1633577" h="1633577">
                <a:moveTo>
                  <a:pt x="0" y="0"/>
                </a:moveTo>
                <a:lnTo>
                  <a:pt x="1633577" y="0"/>
                </a:lnTo>
                <a:lnTo>
                  <a:pt x="1633577" y="1633577"/>
                </a:lnTo>
                <a:lnTo>
                  <a:pt x="0" y="1633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38958" y="7431297"/>
            <a:ext cx="1162805" cy="1162805"/>
          </a:xfrm>
          <a:custGeom>
            <a:avLst/>
            <a:gdLst/>
            <a:ahLst/>
            <a:cxnLst/>
            <a:rect l="l" t="t" r="r" b="b"/>
            <a:pathLst>
              <a:path w="1162805" h="1162805">
                <a:moveTo>
                  <a:pt x="0" y="0"/>
                </a:moveTo>
                <a:lnTo>
                  <a:pt x="1162805" y="0"/>
                </a:lnTo>
                <a:lnTo>
                  <a:pt x="1162805" y="1162805"/>
                </a:lnTo>
                <a:lnTo>
                  <a:pt x="0" y="1162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54784" y="5299808"/>
            <a:ext cx="6722416" cy="620471"/>
            <a:chOff x="0" y="0"/>
            <a:chExt cx="3936804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36804" cy="406400"/>
            </a:xfrm>
            <a:custGeom>
              <a:avLst/>
              <a:gdLst/>
              <a:ahLst/>
              <a:cxnLst/>
              <a:rect l="l" t="t" r="r" b="b"/>
              <a:pathLst>
                <a:path w="3936804" h="406400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93680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4784" y="6374591"/>
            <a:ext cx="6722416" cy="620471"/>
            <a:chOff x="0" y="0"/>
            <a:chExt cx="3936804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36804" cy="406400"/>
            </a:xfrm>
            <a:custGeom>
              <a:avLst/>
              <a:gdLst/>
              <a:ahLst/>
              <a:cxnLst/>
              <a:rect l="l" t="t" r="r" b="b"/>
              <a:pathLst>
                <a:path w="3936804" h="406400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393680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54784" y="7403376"/>
            <a:ext cx="6722416" cy="620471"/>
            <a:chOff x="0" y="0"/>
            <a:chExt cx="3936804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36804" cy="406400"/>
            </a:xfrm>
            <a:custGeom>
              <a:avLst/>
              <a:gdLst/>
              <a:ahLst/>
              <a:cxnLst/>
              <a:rect l="l" t="t" r="r" b="b"/>
              <a:pathLst>
                <a:path w="3936804" h="406400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393680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54784" y="8476679"/>
            <a:ext cx="6771362" cy="620471"/>
            <a:chOff x="0" y="0"/>
            <a:chExt cx="3936804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36804" cy="406400"/>
            </a:xfrm>
            <a:custGeom>
              <a:avLst/>
              <a:gdLst/>
              <a:ahLst/>
              <a:cxnLst/>
              <a:rect l="l" t="t" r="r" b="b"/>
              <a:pathLst>
                <a:path w="3936804" h="406400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393680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857250"/>
            <a:ext cx="4055008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Contact 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6572" y="2019257"/>
            <a:ext cx="7977556" cy="1861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4"/>
              </a:lnSpc>
            </a:pPr>
            <a:r>
              <a:rPr lang="en-US" sz="2800">
                <a:latin typeface="+mj-lt"/>
              </a:rPr>
              <a:t>I am Đạt, with expertise in data analysis and processing. I have always been passionate and dreamed of working in the field of financial data analysis. I sincerely hope to have the opportunity to collaborate with you.</a:t>
            </a:r>
            <a:endParaRPr lang="en-US" sz="240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92399" y="7414274"/>
            <a:ext cx="4747088" cy="4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  <a:spcBef>
                <a:spcPct val="0"/>
              </a:spcBef>
            </a:pPr>
            <a:r>
              <a:rPr lang="en-US" sz="2611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dinhdatdth@gmail.com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92399" y="5301500"/>
            <a:ext cx="3011175" cy="4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7"/>
              </a:lnSpc>
              <a:spcBef>
                <a:spcPct val="0"/>
              </a:spcBef>
            </a:pPr>
            <a:r>
              <a:rPr lang="en-US" sz="2705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0865088682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93562" y="6432267"/>
            <a:ext cx="6120977" cy="44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56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https://www.linkedin.com/in/dinhdatdth/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92399" y="8503022"/>
            <a:ext cx="4613105" cy="4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  <a:spcBef>
                <a:spcPct val="0"/>
              </a:spcBef>
            </a:pPr>
            <a:r>
              <a:rPr lang="en-US" sz="2611" b="1">
                <a:solidFill>
                  <a:srgbClr val="000000"/>
                </a:solidFill>
                <a:latin typeface="+mj-lt"/>
                <a:ea typeface="Times New Roman Semi-Bold"/>
                <a:cs typeface="Times New Roman Semi-Bold"/>
                <a:sym typeface="Times New Roman Semi-Bold"/>
              </a:rPr>
              <a:t>Minh Khai, Hai Ba Trung, Hanoi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46572" y="5154668"/>
            <a:ext cx="910752" cy="910752"/>
          </a:xfrm>
          <a:custGeom>
            <a:avLst/>
            <a:gdLst/>
            <a:ahLst/>
            <a:cxnLst/>
            <a:rect l="l" t="t" r="r" b="b"/>
            <a:pathLst>
              <a:path w="910752" h="910752">
                <a:moveTo>
                  <a:pt x="0" y="0"/>
                </a:moveTo>
                <a:lnTo>
                  <a:pt x="910752" y="0"/>
                </a:lnTo>
                <a:lnTo>
                  <a:pt x="910752" y="910751"/>
                </a:lnTo>
                <a:lnTo>
                  <a:pt x="0" y="9107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28700" y="7259107"/>
            <a:ext cx="910752" cy="910752"/>
          </a:xfrm>
          <a:custGeom>
            <a:avLst/>
            <a:gdLst/>
            <a:ahLst/>
            <a:cxnLst/>
            <a:rect l="l" t="t" r="r" b="b"/>
            <a:pathLst>
              <a:path w="910752" h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28700" y="8331538"/>
            <a:ext cx="910752" cy="910752"/>
          </a:xfrm>
          <a:custGeom>
            <a:avLst/>
            <a:gdLst/>
            <a:ahLst/>
            <a:cxnLst/>
            <a:rect l="l" t="t" r="r" b="b"/>
            <a:pathLst>
              <a:path w="910752" h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6229451"/>
            <a:ext cx="910752" cy="910752"/>
          </a:xfrm>
          <a:custGeom>
            <a:avLst/>
            <a:gdLst/>
            <a:ahLst/>
            <a:cxnLst/>
            <a:rect l="l" t="t" r="r" b="b"/>
            <a:pathLst>
              <a:path w="910752" h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61068" y="5385593"/>
            <a:ext cx="481760" cy="479954"/>
          </a:xfrm>
          <a:custGeom>
            <a:avLst/>
            <a:gdLst/>
            <a:ahLst/>
            <a:cxnLst/>
            <a:rect l="l" t="t" r="r" b="b"/>
            <a:pathLst>
              <a:path w="481760" h="479954">
                <a:moveTo>
                  <a:pt x="0" y="0"/>
                </a:moveTo>
                <a:lnTo>
                  <a:pt x="481760" y="0"/>
                </a:lnTo>
                <a:lnTo>
                  <a:pt x="481760" y="479954"/>
                </a:lnTo>
                <a:lnTo>
                  <a:pt x="0" y="4799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02254" y="6419974"/>
            <a:ext cx="563643" cy="573682"/>
          </a:xfrm>
          <a:custGeom>
            <a:avLst/>
            <a:gdLst/>
            <a:ahLst/>
            <a:cxnLst/>
            <a:rect l="l" t="t" r="r" b="b"/>
            <a:pathLst>
              <a:path w="563643" h="573682">
                <a:moveTo>
                  <a:pt x="0" y="0"/>
                </a:moveTo>
                <a:lnTo>
                  <a:pt x="563643" y="0"/>
                </a:lnTo>
                <a:lnTo>
                  <a:pt x="563643" y="573683"/>
                </a:lnTo>
                <a:lnTo>
                  <a:pt x="0" y="5736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28162" y="7542449"/>
            <a:ext cx="511828" cy="366597"/>
          </a:xfrm>
          <a:custGeom>
            <a:avLst/>
            <a:gdLst/>
            <a:ahLst/>
            <a:cxnLst/>
            <a:rect l="l" t="t" r="r" b="b"/>
            <a:pathLst>
              <a:path w="511828" h="366597">
                <a:moveTo>
                  <a:pt x="0" y="0"/>
                </a:moveTo>
                <a:lnTo>
                  <a:pt x="511828" y="0"/>
                </a:lnTo>
                <a:lnTo>
                  <a:pt x="511828" y="366597"/>
                </a:lnTo>
                <a:lnTo>
                  <a:pt x="0" y="3665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43196" y="8526210"/>
            <a:ext cx="481760" cy="481158"/>
          </a:xfrm>
          <a:custGeom>
            <a:avLst/>
            <a:gdLst/>
            <a:ahLst/>
            <a:cxnLst/>
            <a:rect l="l" t="t" r="r" b="b"/>
            <a:pathLst>
              <a:path w="481760" h="481158">
                <a:moveTo>
                  <a:pt x="0" y="0"/>
                </a:moveTo>
                <a:lnTo>
                  <a:pt x="481760" y="0"/>
                </a:lnTo>
                <a:lnTo>
                  <a:pt x="481760" y="481158"/>
                </a:lnTo>
                <a:lnTo>
                  <a:pt x="0" y="48115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6E25C9-22B0-9921-45A5-F0331F2CE1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17638" y="2750172"/>
            <a:ext cx="48768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2537760" y="540203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6745">
            <a:off x="7616063" y="-23683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6177408" y="768153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4528739" y="9831871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25511" y="448215"/>
            <a:ext cx="9390570" cy="9390570"/>
          </a:xfrm>
          <a:custGeom>
            <a:avLst/>
            <a:gdLst/>
            <a:ahLst/>
            <a:cxnLst/>
            <a:rect l="l" t="t" r="r" b="b"/>
            <a:pathLst>
              <a:path w="9390570" h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19305" y="942008"/>
            <a:ext cx="8402983" cy="8402983"/>
          </a:xfrm>
          <a:custGeom>
            <a:avLst/>
            <a:gdLst/>
            <a:ahLst/>
            <a:cxnLst/>
            <a:rect l="l" t="t" r="r" b="b"/>
            <a:pathLst>
              <a:path w="8402983" h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3718" y="1406421"/>
            <a:ext cx="7474157" cy="7474157"/>
          </a:xfrm>
          <a:custGeom>
            <a:avLst/>
            <a:gdLst/>
            <a:ahLst/>
            <a:cxnLst/>
            <a:rect l="l" t="t" r="r" b="b"/>
            <a:pathLst>
              <a:path w="7474157" h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49272" y="1971989"/>
            <a:ext cx="6343048" cy="634302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8582" r="-1141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034729" y="1053457"/>
            <a:ext cx="854889" cy="987359"/>
          </a:xfrm>
          <a:custGeom>
            <a:avLst/>
            <a:gdLst/>
            <a:ahLst/>
            <a:cxnLst/>
            <a:rect l="l" t="t" r="r" b="b"/>
            <a:pathLst>
              <a:path w="854889" h="987359">
                <a:moveTo>
                  <a:pt x="0" y="0"/>
                </a:moveTo>
                <a:lnTo>
                  <a:pt x="854889" y="0"/>
                </a:lnTo>
                <a:lnTo>
                  <a:pt x="854889" y="987359"/>
                </a:lnTo>
                <a:lnTo>
                  <a:pt x="0" y="9873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92320" y="277894"/>
            <a:ext cx="1501611" cy="1501611"/>
          </a:xfrm>
          <a:custGeom>
            <a:avLst/>
            <a:gdLst/>
            <a:ahLst/>
            <a:cxnLst/>
            <a:rect l="l" t="t" r="r" b="b"/>
            <a:pathLst>
              <a:path w="1501611" h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34729" y="8282342"/>
            <a:ext cx="977469" cy="977469"/>
          </a:xfrm>
          <a:custGeom>
            <a:avLst/>
            <a:gdLst/>
            <a:ahLst/>
            <a:cxnLst/>
            <a:rect l="l" t="t" r="r" b="b"/>
            <a:pathLst>
              <a:path w="977469" h="977469">
                <a:moveTo>
                  <a:pt x="0" y="0"/>
                </a:moveTo>
                <a:lnTo>
                  <a:pt x="977469" y="0"/>
                </a:lnTo>
                <a:lnTo>
                  <a:pt x="977469" y="977469"/>
                </a:lnTo>
                <a:lnTo>
                  <a:pt x="0" y="977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10558" y="7621235"/>
            <a:ext cx="1259344" cy="1259344"/>
          </a:xfrm>
          <a:custGeom>
            <a:avLst/>
            <a:gdLst/>
            <a:ahLst/>
            <a:cxnLst/>
            <a:rect l="l" t="t" r="r" b="b"/>
            <a:pathLst>
              <a:path w="1259344" h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8226" y="8375839"/>
            <a:ext cx="790476" cy="790476"/>
          </a:xfrm>
          <a:custGeom>
            <a:avLst/>
            <a:gdLst/>
            <a:ahLst/>
            <a:cxnLst/>
            <a:rect l="l" t="t" r="r" b="b"/>
            <a:pathLst>
              <a:path w="790476" h="790476">
                <a:moveTo>
                  <a:pt x="0" y="0"/>
                </a:moveTo>
                <a:lnTo>
                  <a:pt x="790476" y="0"/>
                </a:lnTo>
                <a:lnTo>
                  <a:pt x="790476" y="790475"/>
                </a:lnTo>
                <a:lnTo>
                  <a:pt x="0" y="7904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16839" y="1205176"/>
            <a:ext cx="1592739" cy="65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178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Bank Industries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39518" y="8580672"/>
            <a:ext cx="4118676" cy="4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Nguyen Dinh Dat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888816"/>
            <a:ext cx="7429541" cy="166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6"/>
              </a:lnSpc>
            </a:pPr>
            <a:r>
              <a:rPr lang="en-US" sz="1006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435887"/>
            <a:ext cx="7429541" cy="66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1"/>
              </a:lnSpc>
            </a:pPr>
            <a:r>
              <a:rPr lang="en-US" sz="4019" b="1" spc="1048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For Your Attention</a:t>
            </a: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52AA9C58-D73F-FA37-1035-F291F9FFDA54}"/>
              </a:ext>
            </a:extLst>
          </p:cNvPr>
          <p:cNvSpPr/>
          <p:nvPr/>
        </p:nvSpPr>
        <p:spPr>
          <a:xfrm>
            <a:off x="1269165" y="8258973"/>
            <a:ext cx="508596" cy="840655"/>
          </a:xfrm>
          <a:custGeom>
            <a:avLst/>
            <a:gdLst/>
            <a:ahLst/>
            <a:cxnLst/>
            <a:rect l="l" t="t" r="r" b="b"/>
            <a:pathLst>
              <a:path w="508596" h="840655">
                <a:moveTo>
                  <a:pt x="0" y="0"/>
                </a:moveTo>
                <a:lnTo>
                  <a:pt x="508597" y="0"/>
                </a:lnTo>
                <a:lnTo>
                  <a:pt x="508597" y="840655"/>
                </a:lnTo>
                <a:lnTo>
                  <a:pt x="0" y="8406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140" y="927448"/>
            <a:ext cx="8553615" cy="8553615"/>
          </a:xfrm>
          <a:custGeom>
            <a:avLst/>
            <a:gdLst/>
            <a:ahLst/>
            <a:cxnLst/>
            <a:rect l="l" t="t" r="r" b="b"/>
            <a:pathLst>
              <a:path w="8553615" h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01713" flipH="1">
            <a:off x="369264" y="-1465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901713">
            <a:off x="-1456491" y="7699667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885646">
            <a:off x="5439295" y="1114148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6" name="Freeform 6"/>
          <p:cNvSpPr/>
          <p:nvPr/>
        </p:nvSpPr>
        <p:spPr>
          <a:xfrm rot="7885646" flipH="1">
            <a:off x="-1701861" y="8200655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0923" y="1377231"/>
            <a:ext cx="7654049" cy="7654049"/>
          </a:xfrm>
          <a:custGeom>
            <a:avLst/>
            <a:gdLst/>
            <a:ahLst/>
            <a:cxnLst/>
            <a:rect l="l" t="t" r="r" b="b"/>
            <a:pathLst>
              <a:path w="7654049" h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3944" y="1800252"/>
            <a:ext cx="6808007" cy="6808007"/>
          </a:xfrm>
          <a:custGeom>
            <a:avLst/>
            <a:gdLst/>
            <a:ahLst/>
            <a:cxnLst/>
            <a:rect l="l" t="t" r="r" b="b"/>
            <a:pathLst>
              <a:path w="6808007" h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2651" y="805937"/>
            <a:ext cx="1142588" cy="1142588"/>
          </a:xfrm>
          <a:custGeom>
            <a:avLst/>
            <a:gdLst/>
            <a:ahLst/>
            <a:cxnLst/>
            <a:rect l="l" t="t" r="r" b="b"/>
            <a:pathLst>
              <a:path w="1142588" h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23616" y="7606902"/>
            <a:ext cx="1001357" cy="1001357"/>
          </a:xfrm>
          <a:custGeom>
            <a:avLst/>
            <a:gdLst/>
            <a:ahLst/>
            <a:cxnLst/>
            <a:rect l="l" t="t" r="r" b="b"/>
            <a:pathLst>
              <a:path w="1001357" h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6424" y="2032744"/>
            <a:ext cx="6343048" cy="634302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72793" t="-21492" r="-938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268197" y="1829887"/>
            <a:ext cx="8324830" cy="88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916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Evaluate current loan client’s behavior and indentify trends to increase number of low-risk borrowers.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9769" y="176572"/>
            <a:ext cx="5210418" cy="7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5"/>
              </a:lnSpc>
            </a:pPr>
            <a:r>
              <a:rPr lang="en-US" sz="6000" b="1" spc="-155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3629894"/>
            <a:ext cx="8789314" cy="18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Analyze customer demographics, financial factors, and loan purposes</a:t>
            </a:r>
          </a:p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Identify high-risk profiles and growth opportunities</a:t>
            </a:r>
          </a:p>
          <a:p>
            <a:pPr algn="just">
              <a:lnSpc>
                <a:spcPts val="3474"/>
              </a:lnSpc>
            </a:pPr>
            <a:endParaRPr lang="en-US" sz="2919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3999" y="5395727"/>
            <a:ext cx="386238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25"/>
              </a:lnSpc>
            </a:pPr>
            <a:r>
              <a:rPr lang="en-US" sz="3120" b="1" spc="-93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Key Recommendations: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3999" y="1236416"/>
            <a:ext cx="521041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6"/>
              </a:lnSpc>
              <a:spcBef>
                <a:spcPct val="0"/>
              </a:spcBef>
            </a:pPr>
            <a:r>
              <a:rPr lang="en-US" sz="3121" b="1" spc="-93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Object: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3999" y="3175398"/>
            <a:ext cx="210226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3121" b="1" spc="-93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Focus area: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68197" y="6133816"/>
            <a:ext cx="8789314" cy="268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Targeted marketing for low-risk segments</a:t>
            </a:r>
          </a:p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Age-specific loan products</a:t>
            </a:r>
          </a:p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Enhanced risk controls for business and vacation loans</a:t>
            </a:r>
          </a:p>
          <a:p>
            <a:pPr marL="630427" lvl="1" indent="-315214" algn="just">
              <a:lnSpc>
                <a:spcPts val="3474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Dashboard for real-time trend monitoring</a:t>
            </a:r>
          </a:p>
          <a:p>
            <a:pPr algn="just">
              <a:lnSpc>
                <a:spcPts val="3474"/>
              </a:lnSpc>
            </a:pPr>
            <a:endParaRPr lang="en-US" sz="2919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18632" y="185278"/>
            <a:ext cx="1081337" cy="1211582"/>
          </a:xfrm>
          <a:custGeom>
            <a:avLst/>
            <a:gdLst/>
            <a:ahLst/>
            <a:cxnLst/>
            <a:rect l="l" t="t" r="r" b="b"/>
            <a:pathLst>
              <a:path w="1081337" h="1211582">
                <a:moveTo>
                  <a:pt x="0" y="0"/>
                </a:moveTo>
                <a:lnTo>
                  <a:pt x="1081336" y="0"/>
                </a:lnTo>
                <a:lnTo>
                  <a:pt x="1081336" y="1211581"/>
                </a:lnTo>
                <a:lnTo>
                  <a:pt x="0" y="121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8471" y="508382"/>
            <a:ext cx="60579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+mj-lt"/>
                <a:ea typeface="Noto Sans Bold"/>
                <a:cs typeface="Noto Sans Bold"/>
                <a:sym typeface="Noto Sans Bold"/>
              </a:rPr>
              <a:t>Datasets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43267C-7605-9650-ABD4-54CA6C63CDB2}"/>
              </a:ext>
            </a:extLst>
          </p:cNvPr>
          <p:cNvSpPr/>
          <p:nvPr/>
        </p:nvSpPr>
        <p:spPr>
          <a:xfrm rot="18693095" flipH="1">
            <a:off x="-2331472" y="-112712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B1D9528F-5008-AEEC-415F-5DCD72218A57}"/>
              </a:ext>
            </a:extLst>
          </p:cNvPr>
          <p:cNvSpPr/>
          <p:nvPr/>
        </p:nvSpPr>
        <p:spPr>
          <a:xfrm rot="18657267" flipH="1">
            <a:off x="-1229913" y="122956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5B3681D-F229-2A20-1D20-EE71E2E951EB}"/>
              </a:ext>
            </a:extLst>
          </p:cNvPr>
          <p:cNvSpPr/>
          <p:nvPr/>
        </p:nvSpPr>
        <p:spPr>
          <a:xfrm>
            <a:off x="653706" y="36566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0AC12BA8-CE21-0C91-16B4-72A32C9DF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492605"/>
              </p:ext>
            </p:extLst>
          </p:nvPr>
        </p:nvGraphicFramePr>
        <p:xfrm>
          <a:off x="819382" y="2334785"/>
          <a:ext cx="16980587" cy="757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E3510F9-4077-8E4E-4F9B-F449361278F1}"/>
              </a:ext>
            </a:extLst>
          </p:cNvPr>
          <p:cNvSpPr txBox="1"/>
          <p:nvPr/>
        </p:nvSpPr>
        <p:spPr>
          <a:xfrm>
            <a:off x="13119701" y="1499239"/>
            <a:ext cx="4750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+mj-lt"/>
                <a:cs typeface="Times New Roman" panose="02020603050405020304" pitchFamily="18" charset="0"/>
              </a:rPr>
              <a:t>12 columns ; 32.581 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528C30-EFCA-2FA1-E63D-D5FA1D62F2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57701" y="1433686"/>
            <a:ext cx="762000" cy="7158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906905" flipH="1">
            <a:off x="-2486805" y="-270124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5" name="Freeform 5"/>
          <p:cNvSpPr/>
          <p:nvPr/>
        </p:nvSpPr>
        <p:spPr>
          <a:xfrm rot="-2942733" flipH="1">
            <a:off x="-1058091" y="74296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1886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8592" y="4524191"/>
            <a:ext cx="16357425" cy="2629658"/>
            <a:chOff x="0" y="0"/>
            <a:chExt cx="21809900" cy="3506211"/>
          </a:xfrm>
        </p:grpSpPr>
        <p:sp>
          <p:nvSpPr>
            <p:cNvPr id="9" name="Freeform 9"/>
            <p:cNvSpPr/>
            <p:nvPr/>
          </p:nvSpPr>
          <p:spPr>
            <a:xfrm>
              <a:off x="500015" y="0"/>
              <a:ext cx="2659644" cy="2659644"/>
            </a:xfrm>
            <a:custGeom>
              <a:avLst/>
              <a:gdLst/>
              <a:ahLst/>
              <a:cxnLst/>
              <a:rect l="l" t="t" r="r" b="b"/>
              <a:pathLst>
                <a:path w="2659644" h="2659644">
                  <a:moveTo>
                    <a:pt x="0" y="0"/>
                  </a:moveTo>
                  <a:lnTo>
                    <a:pt x="2659643" y="0"/>
                  </a:lnTo>
                  <a:lnTo>
                    <a:pt x="2659643" y="2659644"/>
                  </a:lnTo>
                  <a:lnTo>
                    <a:pt x="0" y="2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70493" y="158441"/>
              <a:ext cx="2342762" cy="2342762"/>
            </a:xfrm>
            <a:custGeom>
              <a:avLst/>
              <a:gdLst/>
              <a:ahLst/>
              <a:cxnLst/>
              <a:rect l="l" t="t" r="r" b="b"/>
              <a:pathLst>
                <a:path w="2342762" h="2342762">
                  <a:moveTo>
                    <a:pt x="0" y="0"/>
                  </a:moveTo>
                  <a:lnTo>
                    <a:pt x="2342761" y="0"/>
                  </a:lnTo>
                  <a:lnTo>
                    <a:pt x="2342761" y="2342762"/>
                  </a:lnTo>
                  <a:lnTo>
                    <a:pt x="0" y="2342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344582" y="0"/>
              <a:ext cx="2659644" cy="2659644"/>
            </a:xfrm>
            <a:custGeom>
              <a:avLst/>
              <a:gdLst/>
              <a:ahLst/>
              <a:cxnLst/>
              <a:rect l="l" t="t" r="r" b="b"/>
              <a:pathLst>
                <a:path w="2659644" h="2659644">
                  <a:moveTo>
                    <a:pt x="0" y="0"/>
                  </a:moveTo>
                  <a:lnTo>
                    <a:pt x="2659644" y="0"/>
                  </a:lnTo>
                  <a:lnTo>
                    <a:pt x="2659644" y="2659644"/>
                  </a:lnTo>
                  <a:lnTo>
                    <a:pt x="0" y="2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515060" y="158441"/>
              <a:ext cx="2342762" cy="2342762"/>
            </a:xfrm>
            <a:custGeom>
              <a:avLst/>
              <a:gdLst/>
              <a:ahLst/>
              <a:cxnLst/>
              <a:rect l="l" t="t" r="r" b="b"/>
              <a:pathLst>
                <a:path w="2342762" h="2342762">
                  <a:moveTo>
                    <a:pt x="0" y="0"/>
                  </a:moveTo>
                  <a:lnTo>
                    <a:pt x="2342762" y="0"/>
                  </a:lnTo>
                  <a:lnTo>
                    <a:pt x="2342762" y="2342762"/>
                  </a:lnTo>
                  <a:lnTo>
                    <a:pt x="0" y="2342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922298" y="0"/>
              <a:ext cx="2659644" cy="2659644"/>
            </a:xfrm>
            <a:custGeom>
              <a:avLst/>
              <a:gdLst/>
              <a:ahLst/>
              <a:cxnLst/>
              <a:rect l="l" t="t" r="r" b="b"/>
              <a:pathLst>
                <a:path w="2659644" h="2659644">
                  <a:moveTo>
                    <a:pt x="0" y="0"/>
                  </a:moveTo>
                  <a:lnTo>
                    <a:pt x="2659644" y="0"/>
                  </a:lnTo>
                  <a:lnTo>
                    <a:pt x="2659644" y="2659644"/>
                  </a:lnTo>
                  <a:lnTo>
                    <a:pt x="0" y="2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5092777" y="158441"/>
              <a:ext cx="2342762" cy="2342762"/>
            </a:xfrm>
            <a:custGeom>
              <a:avLst/>
              <a:gdLst/>
              <a:ahLst/>
              <a:cxnLst/>
              <a:rect l="l" t="t" r="r" b="b"/>
              <a:pathLst>
                <a:path w="2342762" h="2342762">
                  <a:moveTo>
                    <a:pt x="0" y="0"/>
                  </a:moveTo>
                  <a:lnTo>
                    <a:pt x="2342761" y="0"/>
                  </a:lnTo>
                  <a:lnTo>
                    <a:pt x="2342761" y="2342762"/>
                  </a:lnTo>
                  <a:lnTo>
                    <a:pt x="0" y="2342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766866" y="0"/>
              <a:ext cx="2659644" cy="2659644"/>
            </a:xfrm>
            <a:custGeom>
              <a:avLst/>
              <a:gdLst/>
              <a:ahLst/>
              <a:cxnLst/>
              <a:rect l="l" t="t" r="r" b="b"/>
              <a:pathLst>
                <a:path w="2659644" h="2659644">
                  <a:moveTo>
                    <a:pt x="0" y="0"/>
                  </a:moveTo>
                  <a:lnTo>
                    <a:pt x="2659644" y="0"/>
                  </a:lnTo>
                  <a:lnTo>
                    <a:pt x="2659644" y="2659644"/>
                  </a:lnTo>
                  <a:lnTo>
                    <a:pt x="0" y="2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937344" y="158441"/>
              <a:ext cx="2342762" cy="2342762"/>
            </a:xfrm>
            <a:custGeom>
              <a:avLst/>
              <a:gdLst/>
              <a:ahLst/>
              <a:cxnLst/>
              <a:rect l="l" t="t" r="r" b="b"/>
              <a:pathLst>
                <a:path w="2342762" h="2342762">
                  <a:moveTo>
                    <a:pt x="0" y="0"/>
                  </a:moveTo>
                  <a:lnTo>
                    <a:pt x="2342762" y="0"/>
                  </a:lnTo>
                  <a:lnTo>
                    <a:pt x="2342762" y="2342762"/>
                  </a:lnTo>
                  <a:lnTo>
                    <a:pt x="0" y="2342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189150" y="0"/>
              <a:ext cx="2659644" cy="2659644"/>
            </a:xfrm>
            <a:custGeom>
              <a:avLst/>
              <a:gdLst/>
              <a:ahLst/>
              <a:cxnLst/>
              <a:rect l="l" t="t" r="r" b="b"/>
              <a:pathLst>
                <a:path w="2659644" h="2659644">
                  <a:moveTo>
                    <a:pt x="0" y="0"/>
                  </a:moveTo>
                  <a:lnTo>
                    <a:pt x="2659644" y="0"/>
                  </a:lnTo>
                  <a:lnTo>
                    <a:pt x="2659644" y="2659644"/>
                  </a:lnTo>
                  <a:lnTo>
                    <a:pt x="0" y="2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8359628" y="158441"/>
              <a:ext cx="2342762" cy="2342762"/>
            </a:xfrm>
            <a:custGeom>
              <a:avLst/>
              <a:gdLst/>
              <a:ahLst/>
              <a:cxnLst/>
              <a:rect l="l" t="t" r="r" b="b"/>
              <a:pathLst>
                <a:path w="2342762" h="2342762">
                  <a:moveTo>
                    <a:pt x="0" y="0"/>
                  </a:moveTo>
                  <a:lnTo>
                    <a:pt x="2342762" y="0"/>
                  </a:lnTo>
                  <a:lnTo>
                    <a:pt x="2342762" y="2342762"/>
                  </a:lnTo>
                  <a:lnTo>
                    <a:pt x="0" y="2342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078599" y="723019"/>
              <a:ext cx="1526549" cy="1213607"/>
            </a:xfrm>
            <a:custGeom>
              <a:avLst/>
              <a:gdLst/>
              <a:ahLst/>
              <a:cxnLst/>
              <a:rect l="l" t="t" r="r" b="b"/>
              <a:pathLst>
                <a:path w="1526549" h="1213607">
                  <a:moveTo>
                    <a:pt x="0" y="0"/>
                  </a:moveTo>
                  <a:lnTo>
                    <a:pt x="1526549" y="0"/>
                  </a:lnTo>
                  <a:lnTo>
                    <a:pt x="1526549" y="1213606"/>
                  </a:lnTo>
                  <a:lnTo>
                    <a:pt x="0" y="1213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591135" y="656799"/>
              <a:ext cx="1346045" cy="1346045"/>
            </a:xfrm>
            <a:custGeom>
              <a:avLst/>
              <a:gdLst/>
              <a:ahLst/>
              <a:cxnLst/>
              <a:rect l="l" t="t" r="r" b="b"/>
              <a:pathLst>
                <a:path w="1346045" h="1346045">
                  <a:moveTo>
                    <a:pt x="0" y="0"/>
                  </a:moveTo>
                  <a:lnTo>
                    <a:pt x="1346045" y="0"/>
                  </a:lnTo>
                  <a:lnTo>
                    <a:pt x="1346045" y="1346046"/>
                  </a:lnTo>
                  <a:lnTo>
                    <a:pt x="0" y="1346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4609096" y="723019"/>
              <a:ext cx="1221239" cy="1213607"/>
            </a:xfrm>
            <a:custGeom>
              <a:avLst/>
              <a:gdLst/>
              <a:ahLst/>
              <a:cxnLst/>
              <a:rect l="l" t="t" r="r" b="b"/>
              <a:pathLst>
                <a:path w="1221239" h="1213607">
                  <a:moveTo>
                    <a:pt x="0" y="0"/>
                  </a:moveTo>
                  <a:lnTo>
                    <a:pt x="1221239" y="0"/>
                  </a:lnTo>
                  <a:lnTo>
                    <a:pt x="1221239" y="1213606"/>
                  </a:lnTo>
                  <a:lnTo>
                    <a:pt x="0" y="1213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0089840" y="561787"/>
              <a:ext cx="1142451" cy="1536068"/>
            </a:xfrm>
            <a:custGeom>
              <a:avLst/>
              <a:gdLst/>
              <a:ahLst/>
              <a:cxnLst/>
              <a:rect l="l" t="t" r="r" b="b"/>
              <a:pathLst>
                <a:path w="1142450" h="1536068">
                  <a:moveTo>
                    <a:pt x="0" y="0"/>
                  </a:moveTo>
                  <a:lnTo>
                    <a:pt x="1142451" y="0"/>
                  </a:lnTo>
                  <a:lnTo>
                    <a:pt x="1142451" y="1536068"/>
                  </a:lnTo>
                  <a:lnTo>
                    <a:pt x="0" y="1536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9004610" y="589805"/>
              <a:ext cx="1227230" cy="1456653"/>
            </a:xfrm>
            <a:custGeom>
              <a:avLst/>
              <a:gdLst/>
              <a:ahLst/>
              <a:cxnLst/>
              <a:rect l="l" t="t" r="r" b="b"/>
              <a:pathLst>
                <a:path w="1227230" h="1456653">
                  <a:moveTo>
                    <a:pt x="0" y="0"/>
                  </a:moveTo>
                  <a:lnTo>
                    <a:pt x="1227230" y="0"/>
                  </a:lnTo>
                  <a:lnTo>
                    <a:pt x="1227230" y="1456653"/>
                  </a:lnTo>
                  <a:lnTo>
                    <a:pt x="0" y="1456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3061644"/>
              <a:ext cx="365967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280" b="1">
                  <a:solidFill>
                    <a:srgbClr val="000000"/>
                  </a:solidFill>
                  <a:latin typeface="+mj-lt"/>
                  <a:ea typeface="Times New Roman Bold"/>
                  <a:cs typeface="Times New Roman Bold"/>
                  <a:sym typeface="Times New Roman Bold"/>
                </a:rPr>
                <a:t>Processing Data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271132" y="3061644"/>
              <a:ext cx="3951665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280" b="1">
                  <a:solidFill>
                    <a:srgbClr val="000000"/>
                  </a:solidFill>
                  <a:latin typeface="+mj-lt"/>
                  <a:ea typeface="Times New Roman Bold"/>
                  <a:cs typeface="Times New Roman Bold"/>
                  <a:sym typeface="Times New Roman Bold"/>
                </a:rPr>
                <a:t>Risk Analysis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41131" y="3061644"/>
              <a:ext cx="365967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280" b="1">
                  <a:solidFill>
                    <a:srgbClr val="000000"/>
                  </a:solidFill>
                  <a:latin typeface="+mj-lt"/>
                  <a:ea typeface="Times New Roman Bold"/>
                  <a:cs typeface="Times New Roman Bold"/>
                  <a:sym typeface="Times New Roman Bold"/>
                </a:rPr>
                <a:t>ML Models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268208" y="3061644"/>
              <a:ext cx="365352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280" b="1">
                  <a:solidFill>
                    <a:srgbClr val="000000"/>
                  </a:solidFill>
                  <a:latin typeface="+mj-lt"/>
                  <a:ea typeface="Times New Roman Bold"/>
                  <a:cs typeface="Times New Roman Bold"/>
                  <a:sym typeface="Times New Roman Bold"/>
                </a:rPr>
                <a:t>Summarize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228044" y="3061644"/>
              <a:ext cx="4581856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280" b="1">
                  <a:solidFill>
                    <a:srgbClr val="000000"/>
                  </a:solidFill>
                  <a:latin typeface="+mj-lt"/>
                  <a:ea typeface="Times New Roman Bold"/>
                  <a:cs typeface="Times New Roman Bold"/>
                  <a:sym typeface="Times New Roman Bold"/>
                </a:rPr>
                <a:t>Example Dashboard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78555" y="380430"/>
            <a:ext cx="4702731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b="1">
                <a:solidFill>
                  <a:srgbClr val="000000"/>
                </a:solidFill>
                <a:latin typeface="+mj-lt"/>
                <a:ea typeface="DejaVu Serif Bold"/>
                <a:cs typeface="DejaVu Serif Bold"/>
                <a:sym typeface="DejaVu Serif Bold"/>
              </a:rPr>
              <a:t>Introduction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7988" y="1189420"/>
            <a:ext cx="5283864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______Step  by step_____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E09D336-6654-8228-D7FC-7F81151EB06F}"/>
              </a:ext>
            </a:extLst>
          </p:cNvPr>
          <p:cNvSpPr/>
          <p:nvPr/>
        </p:nvSpPr>
        <p:spPr>
          <a:xfrm>
            <a:off x="3657600" y="5372100"/>
            <a:ext cx="775028" cy="45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B149210-6597-D362-227A-6982EC3D866F}"/>
              </a:ext>
            </a:extLst>
          </p:cNvPr>
          <p:cNvSpPr/>
          <p:nvPr/>
        </p:nvSpPr>
        <p:spPr>
          <a:xfrm>
            <a:off x="7040133" y="5372100"/>
            <a:ext cx="775028" cy="45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4A7EADE-36F3-EF92-D2D7-C295853C0E62}"/>
              </a:ext>
            </a:extLst>
          </p:cNvPr>
          <p:cNvSpPr/>
          <p:nvPr/>
        </p:nvSpPr>
        <p:spPr>
          <a:xfrm>
            <a:off x="10366371" y="5372099"/>
            <a:ext cx="775028" cy="45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D6E56C5-4D0D-EA65-37FE-DDD175BB8021}"/>
              </a:ext>
            </a:extLst>
          </p:cNvPr>
          <p:cNvSpPr/>
          <p:nvPr/>
        </p:nvSpPr>
        <p:spPr>
          <a:xfrm>
            <a:off x="13641951" y="5372099"/>
            <a:ext cx="775028" cy="45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01713">
            <a:off x="-912937" y="7699667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5" y="0"/>
                </a:lnTo>
                <a:lnTo>
                  <a:pt x="9769055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27056" flipH="1">
            <a:off x="-430015" y="-507706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863704" flipH="1">
            <a:off x="8946273" y="-546280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5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5" y="3072812"/>
                </a:lnTo>
                <a:lnTo>
                  <a:pt x="97690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863704">
            <a:off x="9198435" y="7460601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5" y="0"/>
                </a:lnTo>
                <a:lnTo>
                  <a:pt x="9769055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047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3340" y="1289993"/>
            <a:ext cx="7707014" cy="7707014"/>
          </a:xfrm>
          <a:custGeom>
            <a:avLst/>
            <a:gdLst/>
            <a:ahLst/>
            <a:cxnLst/>
            <a:rect l="l" t="t" r="r" b="b"/>
            <a:pathLst>
              <a:path w="7707014" h="7707014">
                <a:moveTo>
                  <a:pt x="0" y="0"/>
                </a:moveTo>
                <a:lnTo>
                  <a:pt x="7707015" y="0"/>
                </a:lnTo>
                <a:lnTo>
                  <a:pt x="7707015" y="7707014"/>
                </a:lnTo>
                <a:lnTo>
                  <a:pt x="0" y="7707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68163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77293" y="1289993"/>
            <a:ext cx="7707014" cy="7707014"/>
          </a:xfrm>
          <a:custGeom>
            <a:avLst/>
            <a:gdLst/>
            <a:ahLst/>
            <a:cxnLst/>
            <a:rect l="l" t="t" r="r" b="b"/>
            <a:pathLst>
              <a:path w="7707014" h="7707014">
                <a:moveTo>
                  <a:pt x="0" y="0"/>
                </a:moveTo>
                <a:lnTo>
                  <a:pt x="7707015" y="0"/>
                </a:lnTo>
                <a:lnTo>
                  <a:pt x="7707015" y="7707014"/>
                </a:lnTo>
                <a:lnTo>
                  <a:pt x="0" y="7707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3897" y="1760549"/>
            <a:ext cx="6765901" cy="6765901"/>
          </a:xfrm>
          <a:custGeom>
            <a:avLst/>
            <a:gdLst/>
            <a:ahLst/>
            <a:cxnLst/>
            <a:rect l="l" t="t" r="r" b="b"/>
            <a:pathLst>
              <a:path w="6765901" h="6765901">
                <a:moveTo>
                  <a:pt x="0" y="0"/>
                </a:moveTo>
                <a:lnTo>
                  <a:pt x="6765901" y="0"/>
                </a:lnTo>
                <a:lnTo>
                  <a:pt x="6765901" y="6765902"/>
                </a:lnTo>
                <a:lnTo>
                  <a:pt x="0" y="6765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00012" y="1760549"/>
            <a:ext cx="6765901" cy="6765901"/>
          </a:xfrm>
          <a:custGeom>
            <a:avLst/>
            <a:gdLst/>
            <a:ahLst/>
            <a:cxnLst/>
            <a:rect l="l" t="t" r="r" b="b"/>
            <a:pathLst>
              <a:path w="6765901" h="6765901">
                <a:moveTo>
                  <a:pt x="0" y="0"/>
                </a:moveTo>
                <a:lnTo>
                  <a:pt x="6765901" y="0"/>
                </a:lnTo>
                <a:lnTo>
                  <a:pt x="6765901" y="6765902"/>
                </a:lnTo>
                <a:lnTo>
                  <a:pt x="0" y="6765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0372" y="962025"/>
            <a:ext cx="6507257" cy="7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6000" b="1" spc="-155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Data 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6505" y="4002578"/>
            <a:ext cx="5400685" cy="289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3213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Cleaned data by removing duplicates, handling missing values (via imputation), and standardizing variables like loan amounts, age</a:t>
            </a:r>
          </a:p>
          <a:p>
            <a:pPr algn="just">
              <a:lnSpc>
                <a:spcPts val="3586"/>
              </a:lnSpc>
            </a:pPr>
            <a:endParaRPr lang="en-US" sz="3213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82620" y="4002578"/>
            <a:ext cx="540068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209">
                <a:solidFill>
                  <a:srgbClr val="FFFFFF"/>
                </a:solidFill>
                <a:latin typeface="+mj-lt"/>
                <a:ea typeface="Times New Roman"/>
                <a:cs typeface="Times New Roman"/>
                <a:sym typeface="Times New Roman"/>
              </a:rPr>
              <a:t>Standard data by transform data like: percent income, income group, age group, loan grade.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0254" y="3090608"/>
            <a:ext cx="48225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3702" b="1" spc="-111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Prepare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16369" y="3090608"/>
            <a:ext cx="48225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3702" b="1" spc="-111">
                <a:solidFill>
                  <a:srgbClr val="FFFFFF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Standard</a:t>
            </a:r>
          </a:p>
        </p:txBody>
      </p:sp>
      <p:sp>
        <p:nvSpPr>
          <p:cNvPr id="17" name="Freeform 17"/>
          <p:cNvSpPr/>
          <p:nvPr/>
        </p:nvSpPr>
        <p:spPr>
          <a:xfrm>
            <a:off x="535029" y="570795"/>
            <a:ext cx="987342" cy="987342"/>
          </a:xfrm>
          <a:custGeom>
            <a:avLst/>
            <a:gdLst/>
            <a:ahLst/>
            <a:cxnLst/>
            <a:rect l="l" t="t" r="r" b="b"/>
            <a:pathLst>
              <a:path w="987342" h="987342">
                <a:moveTo>
                  <a:pt x="0" y="0"/>
                </a:moveTo>
                <a:lnTo>
                  <a:pt x="987342" y="0"/>
                </a:lnTo>
                <a:lnTo>
                  <a:pt x="987342" y="987342"/>
                </a:lnTo>
                <a:lnTo>
                  <a:pt x="0" y="98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765629" y="570795"/>
            <a:ext cx="987342" cy="987342"/>
          </a:xfrm>
          <a:custGeom>
            <a:avLst/>
            <a:gdLst/>
            <a:ahLst/>
            <a:cxnLst/>
            <a:rect l="l" t="t" r="r" b="b"/>
            <a:pathLst>
              <a:path w="987342" h="987342">
                <a:moveTo>
                  <a:pt x="0" y="0"/>
                </a:moveTo>
                <a:lnTo>
                  <a:pt x="987342" y="0"/>
                </a:lnTo>
                <a:lnTo>
                  <a:pt x="987342" y="987342"/>
                </a:lnTo>
                <a:lnTo>
                  <a:pt x="0" y="987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37306" y="7681137"/>
            <a:ext cx="845314" cy="845314"/>
          </a:xfrm>
          <a:custGeom>
            <a:avLst/>
            <a:gdLst/>
            <a:ahLst/>
            <a:cxnLst/>
            <a:rect l="l" t="t" r="r" b="b"/>
            <a:pathLst>
              <a:path w="845314" h="845314">
                <a:moveTo>
                  <a:pt x="0" y="0"/>
                </a:moveTo>
                <a:lnTo>
                  <a:pt x="845314" y="0"/>
                </a:lnTo>
                <a:lnTo>
                  <a:pt x="845314" y="845314"/>
                </a:lnTo>
                <a:lnTo>
                  <a:pt x="0" y="84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14484" y="7681137"/>
            <a:ext cx="845314" cy="845314"/>
          </a:xfrm>
          <a:custGeom>
            <a:avLst/>
            <a:gdLst/>
            <a:ahLst/>
            <a:cxnLst/>
            <a:rect l="l" t="t" r="r" b="b"/>
            <a:pathLst>
              <a:path w="845314" h="845314">
                <a:moveTo>
                  <a:pt x="0" y="0"/>
                </a:moveTo>
                <a:lnTo>
                  <a:pt x="845314" y="0"/>
                </a:lnTo>
                <a:lnTo>
                  <a:pt x="845314" y="845314"/>
                </a:lnTo>
                <a:lnTo>
                  <a:pt x="0" y="845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7863704" flipH="1">
            <a:off x="11181209" y="-179111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5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5" y="3072812"/>
                </a:lnTo>
                <a:lnTo>
                  <a:pt x="976905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863704">
            <a:off x="12075088" y="6246736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5" y="0"/>
                </a:lnTo>
                <a:lnTo>
                  <a:pt x="9769055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942668" flipH="1">
            <a:off x="9660676" y="-810059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2143" b="-68571"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F78050-847C-13D0-3DD8-4952C01FAB06}"/>
              </a:ext>
            </a:extLst>
          </p:cNvPr>
          <p:cNvGrpSpPr/>
          <p:nvPr/>
        </p:nvGrpSpPr>
        <p:grpSpPr>
          <a:xfrm>
            <a:off x="11367786" y="-1124476"/>
            <a:ext cx="8553615" cy="10532884"/>
            <a:chOff x="9548109" y="805937"/>
            <a:chExt cx="8553615" cy="10532884"/>
          </a:xfrm>
        </p:grpSpPr>
        <p:sp>
          <p:nvSpPr>
            <p:cNvPr id="2" name="Freeform 2"/>
            <p:cNvSpPr/>
            <p:nvPr/>
          </p:nvSpPr>
          <p:spPr>
            <a:xfrm>
              <a:off x="9548109" y="927448"/>
              <a:ext cx="8553615" cy="8553615"/>
            </a:xfrm>
            <a:custGeom>
              <a:avLst/>
              <a:gdLst/>
              <a:ahLst/>
              <a:cxnLst/>
              <a:rect l="l" t="t" r="r" b="b"/>
              <a:pathLst>
                <a:path w="8553615" h="8553615">
                  <a:moveTo>
                    <a:pt x="0" y="0"/>
                  </a:moveTo>
                  <a:lnTo>
                    <a:pt x="8553615" y="0"/>
                  </a:lnTo>
                  <a:lnTo>
                    <a:pt x="8553615" y="8553615"/>
                  </a:lnTo>
                  <a:lnTo>
                    <a:pt x="0" y="85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2942668" flipH="1">
              <a:off x="14528739" y="8200655"/>
              <a:ext cx="5461122" cy="815209"/>
            </a:xfrm>
            <a:custGeom>
              <a:avLst/>
              <a:gdLst/>
              <a:ahLst/>
              <a:cxnLst/>
              <a:rect l="l" t="t" r="r" b="b"/>
              <a:pathLst>
                <a:path w="5461122" h="815209">
                  <a:moveTo>
                    <a:pt x="5461122" y="0"/>
                  </a:moveTo>
                  <a:lnTo>
                    <a:pt x="0" y="0"/>
                  </a:lnTo>
                  <a:lnTo>
                    <a:pt x="0" y="815208"/>
                  </a:lnTo>
                  <a:lnTo>
                    <a:pt x="5461122" y="815208"/>
                  </a:lnTo>
                  <a:lnTo>
                    <a:pt x="546112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42143" b="-6857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997892" y="1377231"/>
              <a:ext cx="7654049" cy="7654049"/>
            </a:xfrm>
            <a:custGeom>
              <a:avLst/>
              <a:gdLst/>
              <a:ahLst/>
              <a:cxnLst/>
              <a:rect l="l" t="t" r="r" b="b"/>
              <a:pathLst>
                <a:path w="7654049" h="7654049">
                  <a:moveTo>
                    <a:pt x="0" y="0"/>
                  </a:moveTo>
                  <a:lnTo>
                    <a:pt x="7654049" y="0"/>
                  </a:lnTo>
                  <a:lnTo>
                    <a:pt x="7654049" y="7654049"/>
                  </a:lnTo>
                  <a:lnTo>
                    <a:pt x="0" y="765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420913" y="1800252"/>
              <a:ext cx="6808007" cy="6808007"/>
            </a:xfrm>
            <a:custGeom>
              <a:avLst/>
              <a:gdLst/>
              <a:ahLst/>
              <a:cxnLst/>
              <a:rect l="l" t="t" r="r" b="b"/>
              <a:pathLst>
                <a:path w="6808007" h="6808007">
                  <a:moveTo>
                    <a:pt x="0" y="0"/>
                  </a:moveTo>
                  <a:lnTo>
                    <a:pt x="6808007" y="0"/>
                  </a:lnTo>
                  <a:lnTo>
                    <a:pt x="6808007" y="6808007"/>
                  </a:lnTo>
                  <a:lnTo>
                    <a:pt x="0" y="680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6688006" y="805937"/>
              <a:ext cx="1142588" cy="1142588"/>
            </a:xfrm>
            <a:custGeom>
              <a:avLst/>
              <a:gdLst/>
              <a:ahLst/>
              <a:cxnLst/>
              <a:rect l="l" t="t" r="r" b="b"/>
              <a:pathLst>
                <a:path w="1142588" h="1142588">
                  <a:moveTo>
                    <a:pt x="0" y="0"/>
                  </a:moveTo>
                  <a:lnTo>
                    <a:pt x="1142588" y="0"/>
                  </a:lnTo>
                  <a:lnTo>
                    <a:pt x="1142588" y="1142588"/>
                  </a:lnTo>
                  <a:lnTo>
                    <a:pt x="0" y="1142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997892" y="7606902"/>
              <a:ext cx="1001357" cy="1001357"/>
            </a:xfrm>
            <a:custGeom>
              <a:avLst/>
              <a:gdLst/>
              <a:ahLst/>
              <a:cxnLst/>
              <a:rect l="l" t="t" r="r" b="b"/>
              <a:pathLst>
                <a:path w="1001357" h="1001357">
                  <a:moveTo>
                    <a:pt x="0" y="0"/>
                  </a:moveTo>
                  <a:lnTo>
                    <a:pt x="1001357" y="0"/>
                  </a:lnTo>
                  <a:lnTo>
                    <a:pt x="1001357" y="1001357"/>
                  </a:lnTo>
                  <a:lnTo>
                    <a:pt x="0" y="1001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653393" y="2032744"/>
              <a:ext cx="6343048" cy="6343022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24976" r="-24976"/>
                </a:stretch>
              </a:blipFill>
            </p:spPr>
          </p:sp>
        </p:grpSp>
      </p:grpSp>
      <p:sp>
        <p:nvSpPr>
          <p:cNvPr id="17" name="Freeform 17"/>
          <p:cNvSpPr/>
          <p:nvPr/>
        </p:nvSpPr>
        <p:spPr>
          <a:xfrm>
            <a:off x="14816572" y="9104204"/>
            <a:ext cx="828021" cy="828021"/>
          </a:xfrm>
          <a:custGeom>
            <a:avLst/>
            <a:gdLst/>
            <a:ahLst/>
            <a:cxnLst/>
            <a:rect l="l" t="t" r="r" b="b"/>
            <a:pathLst>
              <a:path w="828021" h="828021">
                <a:moveTo>
                  <a:pt x="0" y="0"/>
                </a:moveTo>
                <a:lnTo>
                  <a:pt x="828021" y="0"/>
                </a:lnTo>
                <a:lnTo>
                  <a:pt x="828021" y="828022"/>
                </a:lnTo>
                <a:lnTo>
                  <a:pt x="0" y="828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149478" y="2297336"/>
            <a:ext cx="789224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799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Over 32K </a:t>
            </a:r>
            <a:r>
              <a:rPr lang="en-US" sz="279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71550"/>
            <a:ext cx="6373725" cy="69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6000" b="1" spc="-134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Overview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FB4137-58A1-1F27-063B-F85849FACE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578" y="1604085"/>
            <a:ext cx="2247900" cy="1805940"/>
          </a:xfrm>
          <a:prstGeom prst="rect">
            <a:avLst/>
          </a:prstGeom>
        </p:spPr>
      </p:pic>
      <p:pic>
        <p:nvPicPr>
          <p:cNvPr id="27" name="Picture 26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B3F59D5E-3A2E-2E3E-957C-8FCF9B69F6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578" y="2988712"/>
            <a:ext cx="2255520" cy="1813560"/>
          </a:xfrm>
          <a:prstGeom prst="rect">
            <a:avLst/>
          </a:prstGeom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4DB5E3B3-4D2A-DB28-4340-8DFC726B846F}"/>
              </a:ext>
            </a:extLst>
          </p:cNvPr>
          <p:cNvSpPr txBox="1"/>
          <p:nvPr/>
        </p:nvSpPr>
        <p:spPr>
          <a:xfrm>
            <a:off x="3149478" y="3553263"/>
            <a:ext cx="789224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799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Average customer’s age is </a:t>
            </a:r>
            <a:r>
              <a:rPr lang="en-US" sz="2799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28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D0D581-DB50-2C60-D4E3-7E8EAE16F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158" y="5295900"/>
            <a:ext cx="4427220" cy="30861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AD3B4B-066D-E24A-DE9B-D6965DD08239}"/>
              </a:ext>
            </a:extLst>
          </p:cNvPr>
          <p:cNvSpPr txBox="1"/>
          <p:nvPr/>
        </p:nvSpPr>
        <p:spPr>
          <a:xfrm>
            <a:off x="5733161" y="5845187"/>
            <a:ext cx="3915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21,82 %</a:t>
            </a:r>
          </a:p>
          <a:p>
            <a:pPr algn="ctr"/>
            <a:r>
              <a:rPr lang="en-US" sz="2800" b="1">
                <a:latin typeface="+mj-lt"/>
                <a:cs typeface="Times New Roman" panose="02020603050405020304" pitchFamily="18" charset="0"/>
              </a:rPr>
              <a:t>Customer Default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06905" flipH="1">
            <a:off x="-3541274" y="5466195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6" name="Freeform 6"/>
          <p:cNvSpPr/>
          <p:nvPr/>
        </p:nvSpPr>
        <p:spPr>
          <a:xfrm rot="-2942733" flipH="1">
            <a:off x="-3301633" y="7337429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99656" y="6497330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48200" y="429039"/>
            <a:ext cx="7422079" cy="63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6000" b="1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Risk Analysis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316EEBFB-1312-231A-D5B3-F08D88691945}"/>
              </a:ext>
            </a:extLst>
          </p:cNvPr>
          <p:cNvSpPr txBox="1"/>
          <p:nvPr/>
        </p:nvSpPr>
        <p:spPr>
          <a:xfrm>
            <a:off x="5276023" y="889073"/>
            <a:ext cx="7422079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00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Effect Age </a:t>
            </a:r>
          </a:p>
        </p:txBody>
      </p:sp>
      <p:pic>
        <p:nvPicPr>
          <p:cNvPr id="34" name="Picture 33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AA1D1975-B16E-E06B-DEA9-CBA043F193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475" y="1213869"/>
            <a:ext cx="6850061" cy="4408485"/>
          </a:xfrm>
          <a:prstGeom prst="rect">
            <a:avLst/>
          </a:prstGeom>
        </p:spPr>
      </p:pic>
      <p:pic>
        <p:nvPicPr>
          <p:cNvPr id="33" name="Picture 32" descr="A graph with numbers and a blue line&#10;&#10;Description automatically generated">
            <a:extLst>
              <a:ext uri="{FF2B5EF4-FFF2-40B4-BE49-F238E27FC236}">
                <a16:creationId xmlns:a16="http://schemas.microsoft.com/office/drawing/2014/main" id="{AB7E690D-8F2C-CA88-E109-C175CCBEC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9" y="5652433"/>
            <a:ext cx="8335321" cy="41086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C5D530-48D8-F166-1AC5-437C3ACE4382}"/>
              </a:ext>
            </a:extLst>
          </p:cNvPr>
          <p:cNvSpPr txBox="1"/>
          <p:nvPr/>
        </p:nvSpPr>
        <p:spPr>
          <a:xfrm>
            <a:off x="9296400" y="2732339"/>
            <a:ext cx="79734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+mj-lt"/>
                <a:cs typeface="Calibri" panose="020F0502020204030204" pitchFamily="34" charset="0"/>
              </a:rPr>
              <a:t>21-35</a:t>
            </a:r>
          </a:p>
          <a:p>
            <a:pPr algn="ctr"/>
            <a:r>
              <a:rPr lang="en-US" sz="2800">
                <a:latin typeface="+mj-lt"/>
                <a:cs typeface="Calibri" panose="020F0502020204030204" pitchFamily="34" charset="0"/>
              </a:rPr>
              <a:t>customer files account for a large number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11AF3-32EE-0E0E-0D74-226A50D517AB}"/>
              </a:ext>
            </a:extLst>
          </p:cNvPr>
          <p:cNvSpPr txBox="1"/>
          <p:nvPr/>
        </p:nvSpPr>
        <p:spPr>
          <a:xfrm>
            <a:off x="9264316" y="6810105"/>
            <a:ext cx="79734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+mj-lt"/>
                <a:cs typeface="Times New Roman" panose="02020603050405020304" pitchFamily="18" charset="0"/>
              </a:rPr>
              <a:t>&gt;60</a:t>
            </a:r>
          </a:p>
          <a:p>
            <a:pPr algn="ctr"/>
            <a:r>
              <a:rPr lang="en-US" sz="2800">
                <a:latin typeface="+mj-lt"/>
                <a:cs typeface="Times New Roman" panose="02020603050405020304" pitchFamily="18" charset="0"/>
              </a:rPr>
              <a:t>customer group with </a:t>
            </a:r>
            <a:r>
              <a:rPr lang="en-US" sz="2800" b="1">
                <a:latin typeface="+mj-lt"/>
                <a:cs typeface="Times New Roman" panose="02020603050405020304" pitchFamily="18" charset="0"/>
              </a:rPr>
              <a:t>the highest risk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1F02880-18B2-0F02-59C7-12FA9BA33F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3399" y="6613793"/>
            <a:ext cx="811067" cy="8110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9404095-DD3C-255C-EC64-B255B56CFC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9410" y="2552699"/>
            <a:ext cx="794395" cy="794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06905" flipH="1">
            <a:off x="-3541274" y="5466195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6" name="Freeform 6"/>
          <p:cNvSpPr/>
          <p:nvPr/>
        </p:nvSpPr>
        <p:spPr>
          <a:xfrm rot="-2942733" flipH="1">
            <a:off x="-3301633" y="7337429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99656" y="6497330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48200" y="429039"/>
            <a:ext cx="7422079" cy="63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6000" b="1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Risk Analysis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316EEBFB-1312-231A-D5B3-F08D88691945}"/>
              </a:ext>
            </a:extLst>
          </p:cNvPr>
          <p:cNvSpPr txBox="1"/>
          <p:nvPr/>
        </p:nvSpPr>
        <p:spPr>
          <a:xfrm>
            <a:off x="5484295" y="929612"/>
            <a:ext cx="7422079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00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Loan Grade &amp; Loan Intent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C5D530-48D8-F166-1AC5-437C3ACE4382}"/>
              </a:ext>
            </a:extLst>
          </p:cNvPr>
          <p:cNvSpPr txBox="1"/>
          <p:nvPr/>
        </p:nvSpPr>
        <p:spPr>
          <a:xfrm>
            <a:off x="9516636" y="2553768"/>
            <a:ext cx="8011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+mj-lt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800">
                <a:latin typeface="+mj-lt"/>
              </a:rPr>
              <a:t>Customers with a credit score below </a:t>
            </a:r>
            <a:r>
              <a:rPr lang="en-US" sz="2800" b="1">
                <a:latin typeface="+mj-lt"/>
              </a:rPr>
              <a:t>D</a:t>
            </a:r>
            <a:r>
              <a:rPr lang="en-US" sz="2800">
                <a:latin typeface="+mj-lt"/>
              </a:rPr>
              <a:t> are often considered high-risk</a:t>
            </a:r>
            <a:endParaRPr lang="en-US" sz="28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11AF3-32EE-0E0E-0D74-226A50D517AB}"/>
              </a:ext>
            </a:extLst>
          </p:cNvPr>
          <p:cNvSpPr txBox="1"/>
          <p:nvPr/>
        </p:nvSpPr>
        <p:spPr>
          <a:xfrm>
            <a:off x="9881656" y="6782749"/>
            <a:ext cx="79734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+mj-lt"/>
              </a:rPr>
              <a:t>Medical &amp; Debt consolidation</a:t>
            </a:r>
            <a:r>
              <a:rPr lang="en-US" sz="2800">
                <a:latin typeface="+mj-lt"/>
              </a:rPr>
              <a:t> </a:t>
            </a:r>
          </a:p>
          <a:p>
            <a:pPr algn="ctr"/>
            <a:r>
              <a:rPr lang="en-US" sz="2800">
                <a:latin typeface="+mj-lt"/>
              </a:rPr>
              <a:t>are high-risk loan purposes</a:t>
            </a:r>
            <a:endParaRPr lang="en-US" sz="2800" b="1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Picture 1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382381EE-12AD-EA50-4B1C-89963B1F5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645" y="1432686"/>
            <a:ext cx="6871432" cy="4184443"/>
          </a:xfrm>
          <a:prstGeom prst="rect">
            <a:avLst/>
          </a:prstGeom>
        </p:spPr>
      </p:pic>
      <p:pic>
        <p:nvPicPr>
          <p:cNvPr id="8" name="Picture 7" descr="A graph with blue rectangles and red line&#10;&#10;Description automatically generated">
            <a:extLst>
              <a:ext uri="{FF2B5EF4-FFF2-40B4-BE49-F238E27FC236}">
                <a16:creationId xmlns:a16="http://schemas.microsoft.com/office/drawing/2014/main" id="{9D6A53DF-7286-92E9-4985-81D8AC2FA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645" y="5645788"/>
            <a:ext cx="7973488" cy="45585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14D99-1A08-8962-A442-216C7E54D840}"/>
              </a:ext>
            </a:extLst>
          </p:cNvPr>
          <p:cNvCxnSpPr>
            <a:cxnSpLocks/>
          </p:cNvCxnSpPr>
          <p:nvPr/>
        </p:nvCxnSpPr>
        <p:spPr>
          <a:xfrm>
            <a:off x="13868400" y="2732339"/>
            <a:ext cx="0" cy="334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522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06905" flipH="1">
            <a:off x="-3541274" y="5466195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6" name="Freeform 6"/>
          <p:cNvSpPr/>
          <p:nvPr/>
        </p:nvSpPr>
        <p:spPr>
          <a:xfrm rot="-2942733" flipH="1">
            <a:off x="-3301633" y="7337429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99656" y="6497330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48200" y="429039"/>
            <a:ext cx="7422079" cy="63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6000" b="1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Risk Analysis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316EEBFB-1312-231A-D5B3-F08D88691945}"/>
              </a:ext>
            </a:extLst>
          </p:cNvPr>
          <p:cNvSpPr txBox="1"/>
          <p:nvPr/>
        </p:nvSpPr>
        <p:spPr>
          <a:xfrm>
            <a:off x="5484295" y="929612"/>
            <a:ext cx="7422079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00" spc="-119">
                <a:solidFill>
                  <a:srgbClr val="000000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Customer Income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C5D530-48D8-F166-1AC5-437C3ACE4382}"/>
              </a:ext>
            </a:extLst>
          </p:cNvPr>
          <p:cNvSpPr txBox="1"/>
          <p:nvPr/>
        </p:nvSpPr>
        <p:spPr>
          <a:xfrm>
            <a:off x="1470006" y="1945633"/>
            <a:ext cx="158098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/>
              <a:t>When the </a:t>
            </a:r>
            <a:r>
              <a:rPr lang="en-US" sz="2800" b="1"/>
              <a:t>interest rate exceeds 10% </a:t>
            </a:r>
            <a:r>
              <a:rPr lang="en-US" sz="2800"/>
              <a:t>and the loan accounts for </a:t>
            </a:r>
            <a:r>
              <a:rPr lang="en-US" sz="2800" b="1"/>
              <a:t>40% of their income</a:t>
            </a:r>
            <a:r>
              <a:rPr lang="en-US" sz="2800"/>
              <a:t>, the risk of default significantly increases.</a:t>
            </a:r>
          </a:p>
          <a:p>
            <a:endParaRPr lang="en-US" sz="280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/>
              <a:t> Customers are </a:t>
            </a:r>
            <a:r>
              <a:rPr lang="en-US" sz="2800" b="1"/>
              <a:t>renting house </a:t>
            </a:r>
            <a:r>
              <a:rPr lang="en-US" sz="2800"/>
              <a:t>=&gt; highest risk</a:t>
            </a:r>
            <a:endParaRPr lang="en-US" sz="28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C5423-E5EA-7974-30DF-3699F6DDC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164" y="4642167"/>
            <a:ext cx="6422436" cy="5306847"/>
          </a:xfrm>
          <a:prstGeom prst="rect">
            <a:avLst/>
          </a:prstGeom>
        </p:spPr>
      </p:pic>
      <p:pic>
        <p:nvPicPr>
          <p:cNvPr id="11" name="Picture 10" descr="A blue graph with white text&#10;&#10;Description automatically generated">
            <a:extLst>
              <a:ext uri="{FF2B5EF4-FFF2-40B4-BE49-F238E27FC236}">
                <a16:creationId xmlns:a16="http://schemas.microsoft.com/office/drawing/2014/main" id="{6B64F0B8-14B5-6ABE-32FB-5F585AA47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4652194"/>
            <a:ext cx="7751815" cy="52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677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611</Words>
  <Application>Microsoft Office PowerPoint</Application>
  <PresentationFormat>Custom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 Bold</vt:lpstr>
      <vt:lpstr>Calibri</vt:lpstr>
      <vt:lpstr>Wingdings</vt:lpstr>
      <vt:lpstr>Arial</vt:lpstr>
      <vt:lpstr>Times New Roman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Professional Enterprise Risk Management Presentation</dc:title>
  <cp:lastModifiedBy>Nguyen Dat</cp:lastModifiedBy>
  <cp:revision>4</cp:revision>
  <dcterms:created xsi:type="dcterms:W3CDTF">2006-08-16T00:00:00Z</dcterms:created>
  <dcterms:modified xsi:type="dcterms:W3CDTF">2024-12-18T10:01:30Z</dcterms:modified>
  <dc:identifier>DAGZYZqF_Bg</dc:identifier>
</cp:coreProperties>
</file>